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81" r:id="rId3"/>
    <p:sldId id="261" r:id="rId4"/>
    <p:sldId id="264" r:id="rId5"/>
    <p:sldId id="266" r:id="rId6"/>
    <p:sldId id="265" r:id="rId7"/>
    <p:sldId id="267" r:id="rId8"/>
    <p:sldId id="268" r:id="rId9"/>
    <p:sldId id="272" r:id="rId10"/>
    <p:sldId id="271" r:id="rId11"/>
    <p:sldId id="273" r:id="rId12"/>
    <p:sldId id="283" r:id="rId13"/>
    <p:sldId id="280" r:id="rId14"/>
    <p:sldId id="270" r:id="rId15"/>
    <p:sldId id="262" r:id="rId16"/>
    <p:sldId id="278" r:id="rId17"/>
    <p:sldId id="277" r:id="rId18"/>
    <p:sldId id="276" r:id="rId19"/>
    <p:sldId id="275" r:id="rId20"/>
    <p:sldId id="274" r:id="rId21"/>
    <p:sldId id="269" r:id="rId22"/>
    <p:sldId id="286" r:id="rId23"/>
    <p:sldId id="285" r:id="rId24"/>
    <p:sldId id="284" r:id="rId25"/>
    <p:sldId id="287" r:id="rId26"/>
    <p:sldId id="295" r:id="rId27"/>
    <p:sldId id="296" r:id="rId28"/>
    <p:sldId id="263" r:id="rId29"/>
    <p:sldId id="293" r:id="rId30"/>
    <p:sldId id="301" r:id="rId31"/>
    <p:sldId id="300" r:id="rId32"/>
    <p:sldId id="299" r:id="rId33"/>
    <p:sldId id="327" r:id="rId34"/>
    <p:sldId id="302" r:id="rId35"/>
    <p:sldId id="298" r:id="rId36"/>
    <p:sldId id="297" r:id="rId37"/>
    <p:sldId id="292" r:id="rId38"/>
    <p:sldId id="291" r:id="rId39"/>
    <p:sldId id="310" r:id="rId40"/>
    <p:sldId id="309" r:id="rId41"/>
    <p:sldId id="335" r:id="rId42"/>
    <p:sldId id="308" r:id="rId43"/>
    <p:sldId id="314" r:id="rId44"/>
    <p:sldId id="313" r:id="rId45"/>
    <p:sldId id="312" r:id="rId46"/>
    <p:sldId id="311" r:id="rId47"/>
    <p:sldId id="317" r:id="rId48"/>
    <p:sldId id="316" r:id="rId49"/>
    <p:sldId id="315" r:id="rId50"/>
    <p:sldId id="322" r:id="rId51"/>
    <p:sldId id="323" r:id="rId52"/>
    <p:sldId id="325" r:id="rId53"/>
    <p:sldId id="328" r:id="rId54"/>
    <p:sldId id="334" r:id="rId55"/>
    <p:sldId id="294" r:id="rId56"/>
    <p:sldId id="333" r:id="rId57"/>
    <p:sldId id="332" r:id="rId5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nukadeti.ru/skazki/russkie_narodnye" TargetMode="External"/><Relationship Id="rId4" Type="http://schemas.openxmlformats.org/officeDocument/2006/relationships/image" Target="../media/image6.jp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nukadeti.ru/skazki/kornej_chukovskij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51520" y="558246"/>
            <a:ext cx="3528392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Книги </a:t>
            </a:r>
          </a:p>
          <a:p>
            <a:r>
              <a:rPr lang="ru-RU" sz="5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 все времена</a:t>
            </a:r>
            <a:endParaRPr lang="ru-RU" sz="50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6339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176" y="0"/>
            <a:ext cx="940435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09" y="1628800"/>
            <a:ext cx="2570899" cy="341769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788024" y="980728"/>
            <a:ext cx="388843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Сергей Михалков</a:t>
            </a:r>
            <a:b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Стихи</a:t>
            </a:r>
            <a:endParaRPr lang="ru-RU" sz="3200" b="1" dirty="0">
              <a:solidFill>
                <a:prstClr val="white"/>
              </a:solidFill>
              <a:effectLst>
                <a:outerShdw blurRad="38100" dist="38100" dir="2700000" algn="ctr" rotWithShape="0">
                  <a:prstClr val="black">
                    <a:alpha val="43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635896" y="2564904"/>
            <a:ext cx="532859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    С. Михалков – автор большого количества стихотворений, которые полюбило не одно поколение детей. </a:t>
            </a:r>
            <a:b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    Самые известные - цикл стихов про дядю Стёпу, «А что у вас?», «Чистописание», «Фома», «Грипп», «Мимоза», «Тридцать шесть и пять», «Несбывшиеся мечты».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36459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176" y="0"/>
            <a:ext cx="940435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141" y="1556792"/>
            <a:ext cx="2376264" cy="316835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362776" y="764704"/>
            <a:ext cx="446449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Самуил Маршак</a:t>
            </a:r>
            <a:b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Стихи и сказки</a:t>
            </a:r>
            <a:endParaRPr lang="ru-RU" sz="3200" b="1" dirty="0">
              <a:solidFill>
                <a:prstClr val="white"/>
              </a:solidFill>
              <a:effectLst>
                <a:outerShdw blurRad="38100" dist="38100" dir="2700000" algn="ctr" rotWithShape="0">
                  <a:prstClr val="black">
                    <a:alpha val="43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23928" y="2204864"/>
            <a:ext cx="489654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    Малышам могут понравиться стихотворения «Мяч», «Вот какой рассеянный», «Багаж»,</a:t>
            </a:r>
            <a:r>
              <a:rPr lang="ru-RU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«Усатый-полосатый»,</a:t>
            </a:r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для детей постарше - «Рассказ о неизвестном герое», «Школьнику на память» и другие произведения. </a:t>
            </a:r>
            <a:b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    С. Я. Маршак не только сам сочинял сказки и стихи, но также и переводил на русский язык произведения других авторов. Рекомендуем «Дом, который построил Джек», «Три зверолова» и другие.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87058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176" y="0"/>
            <a:ext cx="940435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283968" y="764704"/>
            <a:ext cx="424847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А. С. Пушкин</a:t>
            </a:r>
            <a:r>
              <a:rPr lang="ru-RU" sz="3200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3200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200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br>
              <a:rPr lang="ru-RU" sz="3200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«Сказка о рыбаке и рыбке»</a:t>
            </a:r>
            <a:endParaRPr lang="ru-RU" sz="3200" b="1" dirty="0">
              <a:solidFill>
                <a:prstClr val="white"/>
              </a:solidFill>
              <a:effectLst>
                <a:outerShdw blurRad="38100" dist="38100" dir="2700000" algn="ctr" rotWithShape="0">
                  <a:prstClr val="black">
                    <a:alpha val="43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340768"/>
            <a:ext cx="2558011" cy="353875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283968" y="3356992"/>
            <a:ext cx="446449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Эту сказку можно читать детям дошкольного возраста, но детям постарше она будет более понятна. В книге встречается много слов, с которыми современные дети не сталкиваются. И тем не менее, мы эту сказку рекомендуем.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9763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176" y="0"/>
            <a:ext cx="940435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24744"/>
            <a:ext cx="2539730" cy="316835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067944" y="836712"/>
            <a:ext cx="50760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3200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Сергей </a:t>
            </a:r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Козлов</a:t>
            </a:r>
            <a:b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«Ёжик и медвежонок»</a:t>
            </a:r>
            <a:endParaRPr lang="ru-RU" sz="3200" b="1" dirty="0">
              <a:solidFill>
                <a:prstClr val="white"/>
              </a:solidFill>
              <a:effectLst>
                <a:outerShdw blurRad="38100" dist="38100" dir="2700000" algn="ctr" rotWithShape="0">
                  <a:prstClr val="black">
                    <a:alpha val="43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23928" y="2708920"/>
            <a:ext cx="460851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Сказки про Ёжика, Медвежонка и их друзей какие-то особенно добрые, уютные и неторопливые. </a:t>
            </a:r>
            <a:b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Они очень подходят для чтения на ночь. </a:t>
            </a:r>
            <a:r>
              <a:rPr lang="ru-RU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Опора на вечные ценности успокаивает и вселяет уверенность, что все будет хорошо. Не только в сказке, но и в жизни.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3314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176" y="0"/>
            <a:ext cx="940435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96752"/>
            <a:ext cx="2443125" cy="338474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283968" y="1196752"/>
            <a:ext cx="477387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Андрей Усачев</a:t>
            </a:r>
          </a:p>
          <a:p>
            <a:pPr lvl="0"/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«Умная собачка Соня»</a:t>
            </a:r>
            <a:endParaRPr lang="ru-RU" sz="3200" b="1" dirty="0">
              <a:solidFill>
                <a:prstClr val="white"/>
              </a:solidFill>
              <a:effectLst>
                <a:outerShdw blurRad="38100" dist="38100" dir="2700000" algn="ctr" rotWithShape="0">
                  <a:prstClr val="black">
                    <a:alpha val="43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427984" y="2889125"/>
            <a:ext cx="36004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    Забавные </a:t>
            </a:r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и добрые истории про маленькую собачку полюбились маленьким читателям, а поэтому по праву занимают место в списке лучших книжек для детей на все времена.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33513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1451"/>
            <a:ext cx="9144000" cy="702945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283968" y="774800"/>
            <a:ext cx="504056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>
                <a:solidFill>
                  <a:srgbClr val="FFC000"/>
                </a:solidFill>
                <a:effectLst>
                  <a:outerShdw blurRad="38100" dist="38100" dir="2700000" algn="ctr" rotWithShape="0">
                    <a:schemeClr val="tx1">
                      <a:alpha val="43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Книги </a:t>
            </a:r>
            <a:r>
              <a:rPr lang="ru-RU" sz="5400" b="1" dirty="0" smtClean="0">
                <a:solidFill>
                  <a:srgbClr val="FFC000"/>
                </a:solidFill>
                <a:effectLst>
                  <a:outerShdw blurRad="38100" dist="38100" dir="2700000" algn="ctr" rotWithShape="0">
                    <a:schemeClr val="tx1">
                      <a:alpha val="43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для детей </a:t>
            </a:r>
          </a:p>
          <a:p>
            <a:r>
              <a:rPr lang="ru-RU" sz="5400" b="1" dirty="0" smtClean="0">
                <a:solidFill>
                  <a:srgbClr val="FFC000"/>
                </a:solidFill>
                <a:effectLst>
                  <a:outerShdw blurRad="38100" dist="38100" dir="2700000" algn="ctr" rotWithShape="0">
                    <a:schemeClr val="tx1">
                      <a:alpha val="43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7-12 лет</a:t>
            </a:r>
            <a:endParaRPr lang="ru-RU" sz="5400" b="1" dirty="0">
              <a:solidFill>
                <a:srgbClr val="FFC000"/>
              </a:solidFill>
              <a:effectLst>
                <a:outerShdw blurRad="38100" dist="38100" dir="2700000" algn="ctr" rotWithShape="0">
                  <a:schemeClr val="tx1">
                    <a:alpha val="43000"/>
                  </a:scheme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9180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176" y="0"/>
            <a:ext cx="940435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923928" y="2636912"/>
            <a:ext cx="468052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Рассказы Носова написаны с юмором и близки обычным ребятам. Герои книг этого автора  попадают в иногда забавные, а иногда и сложные ситуации, которые могли бы   произойти с</a:t>
            </a:r>
            <a:r>
              <a:rPr lang="en-US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каждым.</a:t>
            </a:r>
            <a:b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Самые известные рассказы – это «Живая шляпа», «Фантазёры», «Заплатка», «Огурцы», «Мишкина каша», «Замазка». 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499992" y="1268760"/>
            <a:ext cx="43204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Николай Носов</a:t>
            </a:r>
            <a:b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Рассказы </a:t>
            </a:r>
            <a:endParaRPr lang="ru-RU" sz="3200" b="1" dirty="0">
              <a:solidFill>
                <a:prstClr val="white"/>
              </a:solidFill>
              <a:effectLst>
                <a:outerShdw blurRad="38100" dist="38100" dir="2700000" algn="ctr" rotWithShape="0">
                  <a:prstClr val="black">
                    <a:alpha val="43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30455">
            <a:off x="251521" y="542128"/>
            <a:ext cx="2304256" cy="288687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80020">
            <a:off x="270063" y="3553684"/>
            <a:ext cx="2210289" cy="3027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505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176" y="0"/>
            <a:ext cx="940435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049655" y="620688"/>
            <a:ext cx="50760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Виктор Драгунский </a:t>
            </a:r>
            <a:b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«Денискины рассказы»</a:t>
            </a:r>
            <a:endParaRPr lang="ru-RU" sz="3200" b="1" dirty="0">
              <a:solidFill>
                <a:prstClr val="white"/>
              </a:solidFill>
              <a:effectLst>
                <a:outerShdw blurRad="38100" dist="38100" dir="2700000" algn="ctr" rotWithShape="0">
                  <a:prstClr val="black">
                    <a:alpha val="43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62865">
            <a:off x="287880" y="305922"/>
            <a:ext cx="2396148" cy="309262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58676">
            <a:off x="303047" y="3559823"/>
            <a:ext cx="2307598" cy="296410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139952" y="2420888"/>
            <a:ext cx="446449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Денискины рассказы – это сборники произведений о мальчике Дениске и его друзьях, с которыми случаются разные истории. </a:t>
            </a:r>
            <a:b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Читая одни рассказы, такие, как «Смерть шпиона Гадюкина», можно хохотать до слез, а в других, таких, как «Друг детства» - плакать уже от совсем других эмоций. Рекомендуем! </a:t>
            </a:r>
            <a:endParaRPr lang="ru-RU" b="1" dirty="0">
              <a:solidFill>
                <a:prstClr val="white"/>
              </a:solidFill>
              <a:effectLst>
                <a:outerShdw blurRad="38100" dist="38100" dir="2700000" algn="ctr" rotWithShape="0">
                  <a:prstClr val="black">
                    <a:alpha val="43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94138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176" y="0"/>
            <a:ext cx="940435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851920" y="2060848"/>
            <a:ext cx="504056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   Басни Крылова, даже несмотря на встечающиеся слова и выражения, которые непонятны современным детям, легко запоминаются.</a:t>
            </a:r>
            <a:b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    Детям нравятся яркие, образные сюжеты и характеры героев басен. </a:t>
            </a:r>
            <a:b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   Что касается морали, которая, как известно, является неотъемлемой частью любой басни, думаем, что она более понятной станет детям младшего школьного возраста.</a:t>
            </a:r>
            <a:b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     Но это не значит, что нужно обходить стороной эти произведения. Читаем басни и объясняем мораль своими словами. )</a:t>
            </a:r>
            <a:b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 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83968" y="548680"/>
            <a:ext cx="36724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Иван Крылов «Басни»</a:t>
            </a:r>
            <a:endParaRPr lang="ru-RU" sz="3200" b="1" dirty="0">
              <a:solidFill>
                <a:prstClr val="white"/>
              </a:solidFill>
              <a:effectLst>
                <a:outerShdw blurRad="38100" dist="38100" dir="2700000" algn="ctr" rotWithShape="0">
                  <a:prstClr val="black">
                    <a:alpha val="43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333510"/>
            <a:ext cx="2575619" cy="3461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370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176" y="0"/>
            <a:ext cx="940435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310729" y="3407362"/>
            <a:ext cx="416562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   Приключения деревянного мальчишки – озорного, но честного и доброго, готового прийти на помощь, описаны в этой известной книжке. </a:t>
            </a:r>
            <a:b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    Жадность, хитрость и жестокость терпят поражение, а дружба, добро и справедливость побеждают и получают награду. 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186792" y="404664"/>
            <a:ext cx="468052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Алексей Толстой</a:t>
            </a:r>
            <a:b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b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«Золотой ключик, </a:t>
            </a:r>
            <a:b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или приключения Буратино»</a:t>
            </a:r>
            <a:endParaRPr lang="ru-RU" sz="3200" b="1" dirty="0">
              <a:solidFill>
                <a:prstClr val="white"/>
              </a:solidFill>
              <a:effectLst>
                <a:outerShdw blurRad="38100" dist="38100" dir="2700000" algn="ctr" rotWithShape="0">
                  <a:prstClr val="black">
                    <a:alpha val="43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06229">
            <a:off x="251135" y="941155"/>
            <a:ext cx="2496936" cy="3340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5187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479882" y="2060848"/>
            <a:ext cx="560944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5400" b="1" dirty="0" smtClean="0">
                <a:solidFill>
                  <a:srgbClr val="FFC000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Отечественные произведения</a:t>
            </a:r>
            <a:endParaRPr lang="ru-RU" sz="5400" b="1" dirty="0">
              <a:solidFill>
                <a:srgbClr val="FFC000"/>
              </a:solidFill>
              <a:effectLst>
                <a:outerShdw blurRad="38100" dist="38100" dir="2700000" algn="ctr" rotWithShape="0">
                  <a:prstClr val="black">
                    <a:alpha val="43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658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176" y="0"/>
            <a:ext cx="940435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2614">
            <a:off x="173881" y="1628800"/>
            <a:ext cx="2520280" cy="323916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211960" y="764704"/>
            <a:ext cx="46805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Эдуард Успенский </a:t>
            </a:r>
          </a:p>
          <a:p>
            <a:pPr lvl="0"/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«Дядя Федор, </a:t>
            </a:r>
            <a:b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пес и кот»</a:t>
            </a:r>
            <a:endParaRPr lang="ru-RU" sz="3200" b="1" dirty="0">
              <a:solidFill>
                <a:prstClr val="white"/>
              </a:solidFill>
              <a:effectLst>
                <a:outerShdw blurRad="38100" dist="38100" dir="2700000" algn="ctr" rotWithShape="0">
                  <a:prstClr val="black">
                    <a:alpha val="43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067944" y="2708920"/>
            <a:ext cx="475252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    Приключения героев этой сказки – мальчика с необычным именем - Дядя Федор, бездомных в прошлом кота Матроскина и пса Шарика,  описаны с юмором. </a:t>
            </a:r>
            <a:b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    Истории этой необычной семейки не заканчиваются данной книжкой. Успенский написал множество произведений, продолжающих рассказывать о дальнейших приключениях этих полюбившихся читателям героев.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1525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176" y="0"/>
            <a:ext cx="940435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283968" y="764704"/>
            <a:ext cx="424847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Михаил Зощенко</a:t>
            </a:r>
            <a:r>
              <a:rPr lang="ru-RU" sz="3200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3200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200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«Леля и Минька»</a:t>
            </a:r>
            <a:endParaRPr lang="ru-RU" sz="3200" b="1" dirty="0">
              <a:solidFill>
                <a:prstClr val="white"/>
              </a:solidFill>
              <a:effectLst>
                <a:outerShdw blurRad="38100" dist="38100" dir="2700000" algn="ctr" rotWithShape="0">
                  <a:prstClr val="black">
                    <a:alpha val="43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11960" y="3068960"/>
            <a:ext cx="36004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Забавные и поучительные рассказы Михаила Зощенко про мальчика Миньку и девочку  Лёлю читает уже не одно поколение ребят.  Рекомендуем и вам прочесть эти интересные истории.</a:t>
            </a: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644937"/>
            <a:ext cx="2520280" cy="3268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561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176" y="0"/>
            <a:ext cx="940435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283968" y="476672"/>
            <a:ext cx="46805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Александр Волков</a:t>
            </a:r>
            <a:r>
              <a:rPr lang="ru-RU" sz="3200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3200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200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«Волшебник Изумрудного города»</a:t>
            </a:r>
            <a:endParaRPr lang="ru-RU" sz="3200" b="1" dirty="0">
              <a:solidFill>
                <a:prstClr val="white"/>
              </a:solidFill>
              <a:effectLst>
                <a:outerShdw blurRad="38100" dist="38100" dir="2700000" algn="ctr" rotWithShape="0">
                  <a:prstClr val="black">
                    <a:alpha val="43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427984" y="4077072"/>
            <a:ext cx="36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3330">
            <a:off x="107503" y="1106286"/>
            <a:ext cx="2553433" cy="332871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923928" y="2492896"/>
            <a:ext cx="504056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    Из этой книги вы узнаете об увлекательных и порой опасных приключениях девочки Элли и ее друзей – Страшилы, Трусливого льва, Железного дровосека, а также собаки Тотошки.</a:t>
            </a:r>
            <a:b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    Мир, в котором оказались наши герои, полон волшебства – доброго и злого. Помогут ли чудеса исполнить заветные желания девочки и ее друзей, вы узнаете, прочитав эту книгу. </a:t>
            </a:r>
            <a:b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    Александром Волковым написаны продолжения этой чудесной сказочной повести.</a:t>
            </a:r>
            <a:b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4623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176" y="0"/>
            <a:ext cx="940435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283968" y="548680"/>
            <a:ext cx="42484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Виталий </a:t>
            </a:r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Губарев</a:t>
            </a:r>
          </a:p>
          <a:p>
            <a:pPr lvl="0"/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«Королевство кривых зеркал»</a:t>
            </a:r>
            <a:endParaRPr lang="ru-RU" sz="3200" b="1" dirty="0">
              <a:solidFill>
                <a:prstClr val="white"/>
              </a:solidFill>
              <a:effectLst>
                <a:outerShdw blurRad="38100" dist="38100" dir="2700000" algn="ctr" rotWithShape="0">
                  <a:prstClr val="black">
                    <a:alpha val="43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14215" y="2420888"/>
            <a:ext cx="475252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  Девочка Оля была не очень аккуратной. К тому же, она была не очень смелой. Ну и сластена – это тоже про нее. </a:t>
            </a:r>
            <a:b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   Неожиданно Оля попадает в странное место – Королевство кривых зеркал, где встречает девочку Яло, которая помогает посмотреть на себя со стороны. Целью девочек в этой стране становится спасение мальчика Гурда, которого злые, жестокие персонажи отправили в башню Смерти.</a:t>
            </a:r>
            <a:b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    Чем закончилась эта увлекательная повесть, вы узнаете из книги.</a:t>
            </a: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040989"/>
            <a:ext cx="2520280" cy="3776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4623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176" y="0"/>
            <a:ext cx="940435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319972" y="620688"/>
            <a:ext cx="42484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Софья Прокофьева</a:t>
            </a:r>
            <a:r>
              <a:rPr lang="ru-RU" sz="3200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3200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200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«Лоскутик и Облако</a:t>
            </a:r>
            <a:r>
              <a:rPr lang="ru-RU" sz="3200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»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011944" y="2492896"/>
            <a:ext cx="488053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    Бедная девочка-сирота по прозвищу «Лоскутик» живет в королевстве, король которого спрятал от жителей всю воду, чтобы продавать ее за деньги. </a:t>
            </a:r>
            <a:b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    Лоскутик встречает путешествующее Облако, и они дружатся. Герои книги попадают в опасные приключения, но готовность прийти другу на помощь побеждает жадность и хитрость отрицательных героев. </a:t>
            </a: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46858">
            <a:off x="179511" y="1148768"/>
            <a:ext cx="2573935" cy="3687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4623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176" y="0"/>
            <a:ext cx="940435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995936" y="764704"/>
            <a:ext cx="489654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Евгений Шварц</a:t>
            </a:r>
            <a:r>
              <a:rPr lang="ru-RU" sz="3200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3200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200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«Сказка о потерянном времени»</a:t>
            </a:r>
            <a:endParaRPr lang="ru-RU" sz="3200" b="1" dirty="0">
              <a:solidFill>
                <a:prstClr val="white"/>
              </a:solidFill>
              <a:effectLst>
                <a:outerShdw blurRad="38100" dist="38100" dir="2700000" algn="ctr" rotWithShape="0">
                  <a:prstClr val="black">
                    <a:alpha val="43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067944" y="2924944"/>
            <a:ext cx="446449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    Знаете ли вы таких девочек и мальчиков, которые теряют время зря? </a:t>
            </a:r>
            <a:b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    В сказке Евгения Шварца они тоже  были. Но с ребятами произошла невероятная и не очень-то приятная история – дети превратились в старичков. Неужели они никогда не станут такими, как были? Ответ на этот вопрос в книге.</a:t>
            </a: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12775"/>
            <a:ext cx="2607971" cy="3744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2115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176" y="0"/>
            <a:ext cx="940435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995936" y="764704"/>
            <a:ext cx="482453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Кир Булычев</a:t>
            </a:r>
            <a:r>
              <a:rPr lang="ru-RU" sz="3200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3200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«Сто лет тому вперед»</a:t>
            </a:r>
            <a:endParaRPr lang="ru-RU" sz="3200" b="1" dirty="0">
              <a:solidFill>
                <a:prstClr val="white"/>
              </a:solidFill>
              <a:effectLst>
                <a:outerShdw blurRad="38100" dist="38100" dir="2700000" algn="ctr" rotWithShape="0">
                  <a:prstClr val="black">
                    <a:alpha val="43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23928" y="2564904"/>
            <a:ext cx="496855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Эта фантастическая повесть входит в цикл произведений «Алиса», в которых главная героиня, девочка Алиса, путешествует во времени и пространстве.</a:t>
            </a:r>
            <a:b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В этой книге Алиса Селезнева попадает в прошлое. Она находится в опасности. Чем закончится эта история? Что в итоге победит  – хитрость космических пиратов или дружба ребят и готовность прийти на помощь? </a:t>
            </a: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276141"/>
            <a:ext cx="2376264" cy="3232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038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9822" y="0"/>
            <a:ext cx="940435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995936" y="764704"/>
            <a:ext cx="47525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Антон Чехов</a:t>
            </a:r>
            <a:b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«Каштанка», «Ванька»</a:t>
            </a:r>
            <a:endParaRPr lang="ru-RU" sz="3200" b="1" dirty="0">
              <a:solidFill>
                <a:prstClr val="white"/>
              </a:solidFill>
              <a:effectLst>
                <a:outerShdw blurRad="38100" dist="38100" dir="2700000" algn="ctr" rotWithShape="0">
                  <a:prstClr val="black">
                    <a:alpha val="43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283968" y="2420888"/>
            <a:ext cx="486003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    «Каштанка» – трогательный рассказ о собаке, которая потерялась, а затем нашла новых хозяев. Когда нашлись старые хозяева, ей пришлось делать выбор, кого она любит больше.</a:t>
            </a:r>
            <a:b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    «Ванька» – рассказ о нелегкой судьбе мальчика-сироты. Знакомясь с его  историей, маленькие читатели учатся сочувствию к тем, кто в жизни испытывает лишения и страдает.</a:t>
            </a: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68" y="1412776"/>
            <a:ext cx="2592288" cy="3618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8949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1452"/>
            <a:ext cx="9180512" cy="705751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003023" y="1556792"/>
            <a:ext cx="513471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>
                <a:solidFill>
                  <a:srgbClr val="FFC000"/>
                </a:solidFill>
                <a:effectLst>
                  <a:outerShdw blurRad="38100" dist="38100" dir="2700000" algn="ctr" rotWithShape="0">
                    <a:schemeClr val="tx1">
                      <a:alpha val="43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Книги для </a:t>
            </a:r>
            <a:r>
              <a:rPr lang="ru-RU" sz="5400" b="1" dirty="0" smtClean="0">
                <a:solidFill>
                  <a:srgbClr val="FFC000"/>
                </a:solidFill>
                <a:effectLst>
                  <a:outerShdw blurRad="38100" dist="38100" dir="2700000" algn="ctr" rotWithShape="0">
                    <a:schemeClr val="tx1">
                      <a:alpha val="43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детей </a:t>
            </a:r>
          </a:p>
          <a:p>
            <a:r>
              <a:rPr lang="ru-RU" sz="5400" b="1" dirty="0" smtClean="0">
                <a:solidFill>
                  <a:srgbClr val="FFC000"/>
                </a:solidFill>
                <a:effectLst>
                  <a:outerShdw blurRad="38100" dist="38100" dir="2700000" algn="ctr" rotWithShape="0">
                    <a:schemeClr val="tx1">
                      <a:alpha val="43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старше 12 лет</a:t>
            </a:r>
            <a:endParaRPr lang="ru-RU" sz="5400" b="1" dirty="0">
              <a:solidFill>
                <a:srgbClr val="FFC000"/>
              </a:solidFill>
              <a:effectLst>
                <a:outerShdw blurRad="38100" dist="38100" dir="2700000" algn="ctr" rotWithShape="0">
                  <a:schemeClr val="tx1">
                    <a:alpha val="43000"/>
                  </a:scheme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5281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9822" y="0"/>
            <a:ext cx="940435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283968" y="764704"/>
            <a:ext cx="424847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Антон Чехов</a:t>
            </a:r>
            <a:b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Рассказы</a:t>
            </a:r>
            <a:endParaRPr lang="ru-RU" sz="3200" b="1" dirty="0">
              <a:solidFill>
                <a:prstClr val="white"/>
              </a:solidFill>
              <a:effectLst>
                <a:outerShdw blurRad="38100" dist="38100" dir="2700000" algn="ctr" rotWithShape="0">
                  <a:prstClr val="black">
                    <a:alpha val="43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21425">
            <a:off x="140852" y="1484784"/>
            <a:ext cx="2630948" cy="356883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427984" y="2420888"/>
            <a:ext cx="424847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    Для детей средней школы мы рекомендуем такие рассказы, как «Хамелеон»,  «Лошадиная фамилия», «Толстый и тонкий», «Палата №6».</a:t>
            </a:r>
            <a:b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2038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0086"/>
            <a:ext cx="9150408" cy="698747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491880" y="2924944"/>
            <a:ext cx="547260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>
                <a:solidFill>
                  <a:srgbClr val="FFC000"/>
                </a:solidFill>
                <a:effectLst>
                  <a:outerShdw blurRad="38100" dist="38100" dir="2700000" algn="ctr" rotWithShape="0">
                    <a:schemeClr val="tx1">
                      <a:alpha val="43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Книги для дошкольников</a:t>
            </a:r>
          </a:p>
        </p:txBody>
      </p:sp>
    </p:spTree>
    <p:extLst>
      <p:ext uri="{BB962C8B-B14F-4D97-AF65-F5344CB8AC3E}">
        <p14:creationId xmlns:p14="http://schemas.microsoft.com/office/powerpoint/2010/main" val="4163392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176" y="0"/>
            <a:ext cx="940435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410784" y="332656"/>
            <a:ext cx="424847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В. Каверин</a:t>
            </a:r>
            <a:r>
              <a:rPr lang="ru-RU" sz="3200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3200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200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«Два капитана»</a:t>
            </a:r>
            <a:endParaRPr lang="ru-RU" sz="3200" b="1" dirty="0">
              <a:solidFill>
                <a:prstClr val="white"/>
              </a:solidFill>
              <a:effectLst>
                <a:outerShdw blurRad="38100" dist="38100" dir="2700000" algn="ctr" rotWithShape="0">
                  <a:prstClr val="black">
                    <a:alpha val="43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89520" y="1525183"/>
            <a:ext cx="519492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    Жизнь Сани Григорьева с детства полна трудностей. Волей судьбы мальчик узнает информацию о затерянной экспедиции капитана Татаринова и о человеке, из-за которого экспедиция закончилась гибелью участников. Виновный продолжает обманывать близких Сани.</a:t>
            </a:r>
            <a:b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    Повзрослев, Александр стремится раскрыть правду тем, кто ему дорог и доказать вину этого человека.  От Сани отворачиваются близкие, и в том числе, любимая девушка, но Григорьев не сдается. </a:t>
            </a:r>
            <a:b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    Пройдя через множество испытаний, Саня остается верен своему жизненному девизу: «Бороться и искать, найти и не сдаваться».</a:t>
            </a: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525183"/>
            <a:ext cx="2232248" cy="3500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337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176" y="0"/>
            <a:ext cx="940435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283968" y="385867"/>
            <a:ext cx="44644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Г. Троепольский </a:t>
            </a:r>
            <a:r>
              <a:rPr lang="ru-RU" sz="3200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3200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200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«Белый Бим </a:t>
            </a:r>
            <a:b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Черное ухо»</a:t>
            </a:r>
            <a:endParaRPr lang="ru-RU" sz="3200" b="1" dirty="0">
              <a:solidFill>
                <a:prstClr val="white"/>
              </a:solidFill>
              <a:effectLst>
                <a:outerShdw blurRad="38100" dist="38100" dir="2700000" algn="ctr" rotWithShape="0">
                  <a:prstClr val="black">
                    <a:alpha val="43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49632" y="2276872"/>
            <a:ext cx="413879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     В жизни шотландского сеттера Бима встречались люди разные – человечные, добрые, и жестокие, вероломные</a:t>
            </a:r>
            <a:r>
              <a:rPr lang="ru-RU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, </a:t>
            </a:r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черствые, способные на предательство. </a:t>
            </a:r>
            <a:b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b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    Читая эту печальную повесть, очень трудно оставаться спокойным. Это произведение делает человека более сострадательным и добрым.</a:t>
            </a:r>
            <a:b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70697"/>
            <a:ext cx="2304256" cy="3369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337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176" y="0"/>
            <a:ext cx="940435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286200" y="548680"/>
            <a:ext cx="42484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В. Распутин</a:t>
            </a:r>
            <a:r>
              <a:rPr lang="ru-RU" sz="3200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3200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200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«Уроки французского»</a:t>
            </a:r>
            <a:endParaRPr lang="ru-RU" sz="3200" b="1" dirty="0">
              <a:solidFill>
                <a:prstClr val="white"/>
              </a:solidFill>
              <a:effectLst>
                <a:outerShdw blurRad="38100" dist="38100" dir="2700000" algn="ctr" rotWithShape="0">
                  <a:prstClr val="black">
                    <a:alpha val="43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139952" y="2564904"/>
            <a:ext cx="453650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    Эта история мальчика, живущего в голодное послевоенное время, о том, что иногда за поверхностно кажущимися дурными поступками (игра в азартные игры учительницы с учеником) скрываются благородные и чистые намерения – желание помочь постоянно недоедающему, но гордому мальчику, неравнодушное отношение к другому даже тогда, когда тебе самому из-за этого грозят неприятности. </a:t>
            </a: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96752"/>
            <a:ext cx="2449210" cy="3672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337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936261" y="2060848"/>
            <a:ext cx="518457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5400" b="1" dirty="0" smtClean="0">
                <a:solidFill>
                  <a:srgbClr val="FFC000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Зарубежные произведения</a:t>
            </a:r>
            <a:endParaRPr lang="ru-RU" sz="5400" b="1" dirty="0">
              <a:solidFill>
                <a:srgbClr val="FFC000"/>
              </a:solidFill>
              <a:effectLst>
                <a:outerShdw blurRad="38100" dist="38100" dir="2700000" algn="ctr" rotWithShape="0">
                  <a:prstClr val="black">
                    <a:alpha val="43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5928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0086"/>
            <a:ext cx="9150408" cy="698747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491880" y="2924944"/>
            <a:ext cx="547260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>
                <a:solidFill>
                  <a:srgbClr val="FFC000"/>
                </a:solidFill>
                <a:effectLst>
                  <a:outerShdw blurRad="38100" dist="38100" dir="2700000" algn="ctr" rotWithShape="0">
                    <a:schemeClr val="tx1">
                      <a:alpha val="43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Книги для дошкольников</a:t>
            </a:r>
          </a:p>
        </p:txBody>
      </p:sp>
    </p:spTree>
    <p:extLst>
      <p:ext uri="{BB962C8B-B14F-4D97-AF65-F5344CB8AC3E}">
        <p14:creationId xmlns:p14="http://schemas.microsoft.com/office/powerpoint/2010/main" val="1543295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176" y="0"/>
            <a:ext cx="940435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283968" y="764704"/>
            <a:ext cx="42484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Ганс Христиан Андерсен</a:t>
            </a:r>
            <a:r>
              <a:rPr lang="ru-RU" sz="3200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3200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200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Сказки</a:t>
            </a:r>
            <a:endParaRPr lang="ru-RU" sz="3200" b="1" dirty="0">
              <a:solidFill>
                <a:prstClr val="white"/>
              </a:solidFill>
              <a:effectLst>
                <a:outerShdw blurRad="38100" dist="38100" dir="2700000" algn="ctr" rotWithShape="0">
                  <a:prstClr val="black">
                    <a:alpha val="43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139952" y="2564904"/>
            <a:ext cx="432048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    Читая сказки Андерсена, мы сопереживаем героям, жизнь которых часто полна лишений и трудностей. </a:t>
            </a:r>
            <a:b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    Самые известные сказки, которые впечатляют маленьких слушателей – это «Дюймовочка», «Гадкий утенок», «Стойкий оловянный солдатик», «Девочка со спичками», «Русалочка».</a:t>
            </a: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12657">
            <a:off x="315337" y="217402"/>
            <a:ext cx="2497412" cy="310460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3" y="3460985"/>
            <a:ext cx="2530716" cy="3061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337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176" y="0"/>
            <a:ext cx="940435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283968" y="764704"/>
            <a:ext cx="42484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Шарль Перро</a:t>
            </a:r>
            <a:r>
              <a:rPr lang="ru-RU" sz="3200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3200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200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«Сказки матушки гусыни»</a:t>
            </a:r>
            <a:endParaRPr lang="ru-RU" sz="3200" b="1" dirty="0">
              <a:solidFill>
                <a:prstClr val="white"/>
              </a:solidFill>
              <a:effectLst>
                <a:outerShdw blurRad="38100" dist="38100" dir="2700000" algn="ctr" rotWithShape="0">
                  <a:prstClr val="black">
                    <a:alpha val="43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303352" y="2690336"/>
            <a:ext cx="415708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>
              <a:solidFill>
                <a:prstClr val="black"/>
              </a:solidFill>
            </a:endParaRPr>
          </a:p>
          <a:p>
            <a:pPr lvl="0"/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    «Красная шапочка», «Золушка», «Кот в сапогах» - это самые известные и любимые многими с детства </a:t>
            </a:r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сказки</a:t>
            </a:r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, и мы рекомендуем их.</a:t>
            </a: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80" y="1549534"/>
            <a:ext cx="2592288" cy="3399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337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176" y="0"/>
            <a:ext cx="940435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283968" y="764704"/>
            <a:ext cx="424847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Братья Гримм</a:t>
            </a:r>
            <a:b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Сказки</a:t>
            </a:r>
            <a:endParaRPr lang="ru-RU" sz="3200" b="1" dirty="0">
              <a:solidFill>
                <a:prstClr val="white"/>
              </a:solidFill>
              <a:effectLst>
                <a:outerShdw blurRad="38100" dist="38100" dir="2700000" algn="ctr" rotWithShape="0">
                  <a:prstClr val="black">
                    <a:alpha val="43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329640" y="2564904"/>
            <a:ext cx="36004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    «Сладкая каша», «Госпожа Метелица», «Бременские музыканты», «Волк и семеро козлят» и </a:t>
            </a:r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другие</a:t>
            </a:r>
            <a:r>
              <a:rPr lang="ru-RU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сказки смогут заинтересовать маленьких читателей</a:t>
            </a:r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.</a:t>
            </a: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41922"/>
            <a:ext cx="2430339" cy="3141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935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176" y="0"/>
            <a:ext cx="940435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283968" y="764704"/>
            <a:ext cx="42484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Алан А. Милн</a:t>
            </a:r>
            <a:r>
              <a:rPr lang="ru-RU" sz="3200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3200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200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«Винни-Пух </a:t>
            </a:r>
            <a:b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и все-все-все»</a:t>
            </a:r>
            <a:endParaRPr lang="ru-RU" sz="3200" b="1" dirty="0">
              <a:solidFill>
                <a:prstClr val="white"/>
              </a:solidFill>
              <a:effectLst>
                <a:outerShdw blurRad="38100" dist="38100" dir="2700000" algn="ctr" rotWithShape="0">
                  <a:prstClr val="black">
                    <a:alpha val="43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312496" y="2924944"/>
            <a:ext cx="36004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    В этой замечательной книге описаны приключения забавного медвежонка и его друзей – поросенка Пятачка, ослика Иа-Иа</a:t>
            </a:r>
            <a:r>
              <a:rPr lang="ru-RU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и других героев сказки. Пух попадает в разные истории, но все заканчивается хорошо.  </a:t>
            </a: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40" y="1556792"/>
            <a:ext cx="2611775" cy="3415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935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1451"/>
            <a:ext cx="9144000" cy="702945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283968" y="774800"/>
            <a:ext cx="504056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>
                <a:solidFill>
                  <a:srgbClr val="FFC000"/>
                </a:solidFill>
                <a:effectLst>
                  <a:outerShdw blurRad="38100" dist="38100" dir="2700000" algn="ctr" rotWithShape="0">
                    <a:schemeClr val="tx1">
                      <a:alpha val="43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Книги </a:t>
            </a:r>
            <a:r>
              <a:rPr lang="ru-RU" sz="5400" b="1" dirty="0" smtClean="0">
                <a:solidFill>
                  <a:srgbClr val="FFC000"/>
                </a:solidFill>
                <a:effectLst>
                  <a:outerShdw blurRad="38100" dist="38100" dir="2700000" algn="ctr" rotWithShape="0">
                    <a:schemeClr val="tx1">
                      <a:alpha val="43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для детей </a:t>
            </a:r>
          </a:p>
          <a:p>
            <a:r>
              <a:rPr lang="ru-RU" sz="5400" b="1" dirty="0" smtClean="0">
                <a:solidFill>
                  <a:srgbClr val="FFC000"/>
                </a:solidFill>
                <a:effectLst>
                  <a:outerShdw blurRad="38100" dist="38100" dir="2700000" algn="ctr" rotWithShape="0">
                    <a:schemeClr val="tx1">
                      <a:alpha val="43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7-12 лет</a:t>
            </a:r>
            <a:endParaRPr lang="ru-RU" sz="5400" b="1" dirty="0">
              <a:solidFill>
                <a:srgbClr val="FFC000"/>
              </a:solidFill>
              <a:effectLst>
                <a:outerShdw blurRad="38100" dist="38100" dir="2700000" algn="ctr" rotWithShape="0">
                  <a:schemeClr val="tx1">
                    <a:alpha val="43000"/>
                  </a:scheme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4891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404351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7" y="329775"/>
            <a:ext cx="2304255" cy="309922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56035">
            <a:off x="298843" y="3483662"/>
            <a:ext cx="2329166" cy="304795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682945" y="620688"/>
            <a:ext cx="316835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Русские народные сказки</a:t>
            </a:r>
            <a:endParaRPr lang="ru-RU" sz="3200" b="1" dirty="0">
              <a:solidFill>
                <a:schemeClr val="bg1"/>
              </a:solidFill>
              <a:effectLst>
                <a:outerShdw blurRad="38100" dist="38100" dir="2700000" algn="ctr" rotWithShape="0">
                  <a:prstClr val="black">
                    <a:alpha val="43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109360" y="2780928"/>
            <a:ext cx="5040560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chemeClr val="bg1"/>
                </a:solidFill>
                <a:effectLst>
                  <a:outerShdw blurRad="38100" dist="38100" dir="2700000" algn="ctr" rotWithShape="0">
                    <a:schemeClr val="tx1">
                      <a:alpha val="43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Малышам подходят сборники с простыми сказками «Колобок», «Репка», «Курочка Ряба», «Теремок», «Маша и медведь», «Три медведя» и другие.</a:t>
            </a:r>
            <a:br>
              <a:rPr lang="ru-RU" sz="1600" b="1" dirty="0" smtClean="0">
                <a:solidFill>
                  <a:schemeClr val="bg1"/>
                </a:solidFill>
                <a:effectLst>
                  <a:outerShdw blurRad="38100" dist="38100" dir="2700000" algn="ctr" rotWithShape="0">
                    <a:schemeClr val="tx1">
                      <a:alpha val="43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1600" b="1" dirty="0" smtClean="0">
                <a:solidFill>
                  <a:schemeClr val="bg1"/>
                </a:solidFill>
                <a:effectLst>
                  <a:outerShdw blurRad="38100" dist="38100" dir="2700000" algn="ctr" rotWithShape="0">
                    <a:schemeClr val="tx1">
                      <a:alpha val="43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1600" b="1" dirty="0" smtClean="0">
                <a:solidFill>
                  <a:schemeClr val="bg1"/>
                </a:solidFill>
                <a:effectLst>
                  <a:outerShdw blurRad="38100" dist="38100" dir="2700000" algn="ctr" rotWithShape="0">
                    <a:schemeClr val="tx1">
                      <a:alpha val="43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1600" b="1" dirty="0" smtClean="0">
                <a:solidFill>
                  <a:schemeClr val="bg1"/>
                </a:solidFill>
                <a:effectLst>
                  <a:outerShdw blurRad="38100" dist="38100" dir="2700000" algn="ctr" rotWithShape="0">
                    <a:schemeClr val="tx1">
                      <a:alpha val="43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Для детей постарше – книги, в которых собраны такие сказки, как «Царевна-лягушка», «Сивка-Бурка», «Иван-царевич и серый волк», «Морозко», «Василиса Прекрасная» и подобные им.</a:t>
            </a:r>
            <a:br>
              <a:rPr lang="ru-RU" sz="1600" b="1" dirty="0" smtClean="0">
                <a:solidFill>
                  <a:schemeClr val="bg1"/>
                </a:solidFill>
                <a:effectLst>
                  <a:outerShdw blurRad="38100" dist="38100" dir="2700000" algn="ctr" rotWithShape="0">
                    <a:schemeClr val="tx1">
                      <a:alpha val="43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1600" b="1" dirty="0" smtClean="0">
                <a:solidFill>
                  <a:schemeClr val="bg1"/>
                </a:solidFill>
                <a:effectLst>
                  <a:outerShdw blurRad="38100" dist="38100" dir="2700000" algn="ctr" rotWithShape="0">
                    <a:schemeClr val="tx1">
                      <a:alpha val="43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1600" b="1" dirty="0" smtClean="0">
                <a:solidFill>
                  <a:schemeClr val="bg1"/>
                </a:solidFill>
                <a:effectLst>
                  <a:outerShdw blurRad="38100" dist="38100" dir="2700000" algn="ctr" rotWithShape="0">
                    <a:schemeClr val="tx1">
                      <a:alpha val="43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1600" b="1" dirty="0" smtClean="0">
                <a:solidFill>
                  <a:schemeClr val="bg1"/>
                </a:solidFill>
                <a:effectLst>
                  <a:outerShdw blurRad="38100" dist="38100" dir="2700000" algn="ctr" rotWithShape="0">
                    <a:schemeClr val="tx1">
                      <a:alpha val="43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Эти и другие сказки вы можете прочитать </a:t>
            </a:r>
            <a:r>
              <a:rPr lang="ru-RU" sz="1600" b="1" dirty="0" smtClean="0">
                <a:solidFill>
                  <a:schemeClr val="bg1"/>
                </a:solidFill>
                <a:effectLst>
                  <a:outerShdw blurRad="38100" dist="38100" dir="2700000" algn="ctr" rotWithShape="0">
                    <a:schemeClr val="tx1">
                      <a:alpha val="43000"/>
                    </a:schemeClr>
                  </a:outerShdw>
                </a:effectLst>
                <a:latin typeface="Arial" pitchFamily="34" charset="0"/>
                <a:cs typeface="Arial" pitchFamily="34" charset="0"/>
                <a:hlinkClick r:id="rId5"/>
              </a:rPr>
              <a:t>здесь</a:t>
            </a:r>
            <a:endParaRPr lang="ru-RU" sz="1600" b="1" dirty="0">
              <a:solidFill>
                <a:schemeClr val="bg1"/>
              </a:solidFill>
              <a:effectLst>
                <a:outerShdw blurRad="38100" dist="38100" dir="2700000" algn="ctr" rotWithShape="0">
                  <a:schemeClr val="tx1">
                    <a:alpha val="43000"/>
                  </a:scheme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7941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176" y="0"/>
            <a:ext cx="940435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293872" y="463360"/>
            <a:ext cx="424847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Кейт ДиКамилло</a:t>
            </a:r>
            <a:r>
              <a:rPr lang="ru-RU" sz="3200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3200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200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«Удивительное путешествие кролика Эдварда</a:t>
            </a:r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»</a:t>
            </a:r>
            <a:endParaRPr lang="ru-RU" sz="3200" b="1" dirty="0">
              <a:solidFill>
                <a:prstClr val="white"/>
              </a:solidFill>
              <a:effectLst>
                <a:outerShdw blurRad="38100" dist="38100" dir="2700000" algn="ctr" rotWithShape="0">
                  <a:prstClr val="black">
                    <a:alpha val="43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103948" y="2707165"/>
            <a:ext cx="460851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    Фарфоровый кролик Эдвард позволял себя любить, но сам не любил никого.  </a:t>
            </a:r>
            <a:b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    Расставшись со своей хоязяйкой, девочкой Абилин, и пройдя через множество испытаний, кролик понял, что жизнь приобретает смысл только если ты по-настоящему кого-то любишь.</a:t>
            </a: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942" y="969616"/>
            <a:ext cx="2499780" cy="3035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7141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176" y="0"/>
            <a:ext cx="940435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283968" y="764704"/>
            <a:ext cx="42484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Карло Коллоди</a:t>
            </a:r>
            <a:r>
              <a:rPr lang="ru-RU" sz="3200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3200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200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«Приключения Пиноккио»</a:t>
            </a:r>
            <a:endParaRPr lang="ru-RU" sz="3200" b="1" dirty="0">
              <a:solidFill>
                <a:prstClr val="white"/>
              </a:solidFill>
              <a:effectLst>
                <a:outerShdw blurRad="38100" dist="38100" dir="2700000" algn="ctr" rotWithShape="0">
                  <a:prstClr val="black">
                    <a:alpha val="43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103948" y="2707165"/>
            <a:ext cx="460851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    Деревянная кукла по имени Пиноккио проходит множество испытаний, пока не начинает понимать:  чтобы жить хорошо, нужно учиться и слушаться своих родителей.  А кто этого не делает, того ждут неприятности. </a:t>
            </a:r>
            <a:b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    Мечта Пиноккио – стать настоящим мальчиком. Исправляя свой несносный характер, он получает то, о чем мечтал.</a:t>
            </a: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40414">
            <a:off x="179512" y="900032"/>
            <a:ext cx="2592288" cy="3609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184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176" y="0"/>
            <a:ext cx="940435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283968" y="764704"/>
            <a:ext cx="42484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Льюис Кэрролл</a:t>
            </a:r>
            <a:r>
              <a:rPr lang="ru-RU" sz="3200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3200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200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«Алиса в Стране чудес»</a:t>
            </a:r>
            <a:endParaRPr lang="ru-RU" sz="3200" b="1" dirty="0">
              <a:solidFill>
                <a:prstClr val="white"/>
              </a:solidFill>
              <a:effectLst>
                <a:outerShdw blurRad="38100" dist="38100" dir="2700000" algn="ctr" rotWithShape="0">
                  <a:prstClr val="black">
                    <a:alpha val="43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393648" y="2564904"/>
            <a:ext cx="428280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    Эта удивительная</a:t>
            </a:r>
            <a:r>
              <a:rPr lang="ru-RU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книга про девочку Алису, с которой происходят разные превращения и чудеса. </a:t>
            </a:r>
            <a:b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    Сказка полна неожиданностей и трансформаций, в которых трудно увидеть логику. </a:t>
            </a:r>
            <a:b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    В данной книге полно двусмысленностей и игры слов. </a:t>
            </a:r>
            <a:b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Это все делает произведение очень оригинальным, поэтому советуем! </a:t>
            </a: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479">
            <a:off x="104409" y="1049410"/>
            <a:ext cx="2547766" cy="3394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7141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176" y="0"/>
            <a:ext cx="940435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283968" y="764704"/>
            <a:ext cx="42484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Джанни Родари</a:t>
            </a:r>
            <a:r>
              <a:rPr lang="ru-RU" sz="3200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3200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200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«Джельсомино в Стране лжецов»</a:t>
            </a:r>
            <a:endParaRPr lang="ru-RU" sz="3200" b="1" dirty="0">
              <a:solidFill>
                <a:prstClr val="white"/>
              </a:solidFill>
              <a:effectLst>
                <a:outerShdw blurRad="38100" dist="38100" dir="2700000" algn="ctr" rotWithShape="0">
                  <a:prstClr val="black">
                    <a:alpha val="43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83968" y="2780928"/>
            <a:ext cx="439248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    Мальчик Джельсомино попадает в страну, которую захватил старый пират Джакомоне  и стал королем. Негодяй запретил жителям страны говорить правду, а тех, кто это сделает, ждет тюрьма. </a:t>
            </a:r>
            <a:b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    Джельсомино находит друзей-единомышленников и они вместе отважно борются за правду, несмотря на опасности. </a:t>
            </a: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6002">
            <a:off x="107504" y="1196752"/>
            <a:ext cx="2531353" cy="3312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35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176" y="0"/>
            <a:ext cx="940435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067944" y="764704"/>
            <a:ext cx="46085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Лаймен Фрэнк Баум</a:t>
            </a:r>
            <a:b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«Волшебник из страны Оз»</a:t>
            </a:r>
            <a:endParaRPr lang="ru-RU" sz="3200" b="1" dirty="0">
              <a:solidFill>
                <a:prstClr val="white"/>
              </a:solidFill>
              <a:effectLst>
                <a:outerShdw blurRad="38100" dist="38100" dir="2700000" algn="ctr" rotWithShape="0">
                  <a:prstClr val="black">
                    <a:alpha val="43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11960" y="3154168"/>
            <a:ext cx="432048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    В книге описаны приключения девочки Дороти, Железного Дровосека, Трусливого Льва и собаки Тотошки. Они направляются к волшебнику Оз, чтобы тот выполнил заветные желания героев. </a:t>
            </a:r>
            <a:b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    Исполнится ли то, о чем мечтают друзья?</a:t>
            </a:r>
            <a:b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Вы узнаете это, прочитав книгу.</a:t>
            </a: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96" y="1340768"/>
            <a:ext cx="2592648" cy="329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35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176" y="0"/>
            <a:ext cx="940435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283968" y="764704"/>
            <a:ext cx="424847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Даниель Дефо</a:t>
            </a:r>
            <a:r>
              <a:rPr lang="ru-RU" sz="3200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3200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200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«Робинзон Крузо»</a:t>
            </a:r>
            <a:endParaRPr lang="ru-RU" sz="3200" b="1" dirty="0">
              <a:solidFill>
                <a:prstClr val="white"/>
              </a:solidFill>
              <a:effectLst>
                <a:outerShdw blurRad="38100" dist="38100" dir="2700000" algn="ctr" rotWithShape="0">
                  <a:prstClr val="black">
                    <a:alpha val="43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309846" y="2229085"/>
            <a:ext cx="4294601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    Эта увлекательная книга о приключениях человека, оказавшегося на необитаемом острове. </a:t>
            </a:r>
            <a:b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    Удивительная способность Робинзона не опускать рук и не сдаваться ни при каких обстоятельствах, даже самых неблагоприятных,  верить в свою мечту – вернуться в человеческое общество – служит для всех примером отношения к  трудностям, которые существуют в жизни </a:t>
            </a:r>
            <a:r>
              <a:rPr lang="ru-RU" b="1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каждого человека.</a:t>
            </a: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933">
            <a:off x="107504" y="1052736"/>
            <a:ext cx="2582802" cy="374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35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176" y="0"/>
            <a:ext cx="940435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283968" y="764704"/>
            <a:ext cx="424847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Астрид Линдгрен</a:t>
            </a:r>
            <a:r>
              <a:rPr lang="ru-RU" sz="3200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3200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200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«Малыш и Карлсон, который живет на крыше»</a:t>
            </a:r>
            <a:endParaRPr lang="ru-RU" sz="3200" b="1" dirty="0">
              <a:solidFill>
                <a:prstClr val="white"/>
              </a:solidFill>
              <a:effectLst>
                <a:outerShdw blurRad="38100" dist="38100" dir="2700000" algn="ctr" rotWithShape="0">
                  <a:prstClr val="black">
                    <a:alpha val="43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83968" y="2891239"/>
            <a:ext cx="36004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    Кто спасет маленького мальчика от скуки и одиночества, от неприятной домомучительницы?</a:t>
            </a:r>
            <a:b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     Ну конечно же, это «умный, красивый, в меру упитанный мужчина, ну в полном расцвете сил» с моторчиком на спине!</a:t>
            </a:r>
            <a:b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    О приключениях </a:t>
            </a:r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Малыша и Карлсона </a:t>
            </a:r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читайте в книге!</a:t>
            </a: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3153">
            <a:off x="107504" y="1268760"/>
            <a:ext cx="2602980" cy="3356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35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176" y="0"/>
            <a:ext cx="940435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283968" y="764704"/>
            <a:ext cx="42484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Астрид Линдгрен</a:t>
            </a:r>
            <a:r>
              <a:rPr lang="ru-RU" sz="3200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3200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200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«Пеппи Длинныйчулок»</a:t>
            </a:r>
            <a:endParaRPr lang="ru-RU" sz="3200" b="1" dirty="0">
              <a:solidFill>
                <a:prstClr val="white"/>
              </a:solidFill>
              <a:effectLst>
                <a:outerShdw blurRad="38100" dist="38100" dir="2700000" algn="ctr" rotWithShape="0">
                  <a:prstClr val="black">
                    <a:alpha val="43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301300" y="2822361"/>
            <a:ext cx="444716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    В этой книге описана история дружбы озорной девочки, жизнь которой целиком состоит из приключений (Пеппи), и правильно воспитанных детей, </a:t>
            </a:r>
            <a:r>
              <a:rPr lang="ru-RU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брата и </a:t>
            </a:r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сестры (Томми и Анники). </a:t>
            </a:r>
            <a:b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    Несмотря на разное воспитание и характеры героев, детям было интересно проводить время вместе и дружить.</a:t>
            </a: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027717"/>
            <a:ext cx="2627784" cy="3580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3625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176" y="0"/>
            <a:ext cx="940435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283968" y="764704"/>
            <a:ext cx="424847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Оскар Уайльд</a:t>
            </a:r>
            <a:r>
              <a:rPr lang="ru-RU" sz="3200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3200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200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Сказки</a:t>
            </a:r>
            <a:endParaRPr lang="ru-RU" sz="3200" b="1" dirty="0">
              <a:solidFill>
                <a:prstClr val="white"/>
              </a:solidFill>
              <a:effectLst>
                <a:outerShdw blurRad="38100" dist="38100" dir="2700000" algn="ctr" rotWithShape="0">
                  <a:prstClr val="black">
                    <a:alpha val="43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95936" y="2549197"/>
            <a:ext cx="36004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    Мы рекомендуем такие философские, с глубоким смыслом, сказки: «Счастливый принц», «Преданный друг», «Мальчик и великан», «Мальчик-звезда» и другие.</a:t>
            </a: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96752"/>
            <a:ext cx="2573322" cy="3285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3625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176" y="0"/>
            <a:ext cx="940435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283968" y="764704"/>
            <a:ext cx="424847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Антуан де Сент-Экзюпери</a:t>
            </a:r>
            <a:r>
              <a:rPr lang="ru-RU" sz="3200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3200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200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«Маленький принц»</a:t>
            </a:r>
            <a:endParaRPr lang="ru-RU" sz="3200" b="1" dirty="0">
              <a:solidFill>
                <a:prstClr val="white"/>
              </a:solidFill>
              <a:effectLst>
                <a:outerShdw blurRad="38100" dist="38100" dir="2700000" algn="ctr" rotWithShape="0">
                  <a:prstClr val="black">
                    <a:alpha val="43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11960" y="2996952"/>
            <a:ext cx="432048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    Маленький принц путешествует, изучая другие планеты. Так он попадает на Землю.</a:t>
            </a:r>
            <a:r>
              <a:rPr lang="ru-RU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br>
              <a:rPr lang="ru-RU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    Эта </a:t>
            </a:r>
            <a:r>
              <a:rPr lang="ru-RU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философская сказка раскрывает понятия вечных ценностей, таких, как любовь, дружба, верность и ответственность. </a:t>
            </a:r>
            <a:br>
              <a:rPr lang="ru-RU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340769"/>
            <a:ext cx="2524514" cy="3672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3625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176" y="0"/>
            <a:ext cx="940435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68963">
            <a:off x="265894" y="3358335"/>
            <a:ext cx="2286453" cy="303243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74778">
            <a:off x="243612" y="458420"/>
            <a:ext cx="2255322" cy="288457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069201" y="623432"/>
            <a:ext cx="496855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Лев Толстой</a:t>
            </a:r>
            <a:b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Сказки, басни, рассказы и были</a:t>
            </a:r>
            <a:b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(сборники)</a:t>
            </a:r>
            <a:b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endParaRPr lang="ru-RU" sz="3200" b="1" dirty="0">
              <a:solidFill>
                <a:prstClr val="white"/>
              </a:solidFill>
              <a:effectLst>
                <a:outerShdw blurRad="38100" dist="38100" dir="2700000" algn="ctr" rotWithShape="0">
                  <a:prstClr val="black">
                    <a:alpha val="43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69201" y="3428423"/>
            <a:ext cx="468052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Произведения для детей этого автора написаны простым и понятным языком. </a:t>
            </a:r>
          </a:p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Узнавая жизненные истории героев, ребенок лучше понимает, что такое честность и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смелость, учится отличать поступки добрые от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злых.</a:t>
            </a:r>
            <a:b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endParaRPr lang="ru-RU" b="1" dirty="0">
              <a:solidFill>
                <a:schemeClr val="bg1"/>
              </a:solidFill>
              <a:effectLst>
                <a:outerShdw blurRad="38100" dist="38100" dir="2700000" algn="ctr" rotWithShape="0">
                  <a:prstClr val="black">
                    <a:alpha val="43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9927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176" y="0"/>
            <a:ext cx="940435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283968" y="764704"/>
            <a:ext cx="424847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Клайв С. Льюис</a:t>
            </a:r>
            <a:r>
              <a:rPr lang="ru-RU" sz="3200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3200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200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«</a:t>
            </a:r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Хроники Нарнии</a:t>
            </a:r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»</a:t>
            </a:r>
            <a:endParaRPr lang="ru-RU" sz="3200" b="1" dirty="0">
              <a:solidFill>
                <a:prstClr val="white"/>
              </a:solidFill>
              <a:effectLst>
                <a:outerShdw blurRad="38100" dist="38100" dir="2700000" algn="ctr" rotWithShape="0">
                  <a:prstClr val="black">
                    <a:alpha val="43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11960" y="2164923"/>
            <a:ext cx="468052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Эта книга написана в стиле фэнтези и состоит из семи </a:t>
            </a:r>
            <a:r>
              <a:rPr lang="ru-RU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отдельных частей:</a:t>
            </a:r>
            <a:br>
              <a:rPr lang="ru-RU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«Лев, Колдунья и Платяной шкаф», «Племянник чародея», «Конь и его мальчик», «Принц Каспиан», «Покоритель зари», «Серебряное кресло</a:t>
            </a:r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» и «Последняя </a:t>
            </a:r>
            <a:r>
              <a:rPr lang="ru-RU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битва</a:t>
            </a:r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».</a:t>
            </a:r>
            <a:r>
              <a:rPr lang="ru-RU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    Книга расскажет об у</a:t>
            </a:r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дивительных приключениях героев в воображаемой</a:t>
            </a:r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стране – Нарнии, которую населяют сказочные существа, о борьбе добра и зла, верности и предательстве, дружбе и взаимопомощи. </a:t>
            </a:r>
            <a:b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41" y="1114352"/>
            <a:ext cx="2429835" cy="3610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029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176" y="0"/>
            <a:ext cx="940435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343980" y="332656"/>
            <a:ext cx="42484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Марк Твен</a:t>
            </a:r>
            <a:r>
              <a:rPr lang="ru-RU" sz="3200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3200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200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«Приключения Тома Сойера»</a:t>
            </a:r>
            <a:endParaRPr lang="ru-RU" sz="3200" b="1" dirty="0">
              <a:solidFill>
                <a:prstClr val="white"/>
              </a:solidFill>
              <a:effectLst>
                <a:outerShdw blurRad="38100" dist="38100" dir="2700000" algn="ctr" rotWithShape="0">
                  <a:prstClr val="black">
                    <a:alpha val="43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51920" y="2132856"/>
            <a:ext cx="504056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   Том  был мальчиком, который не отличался примерным поведением и был изобретательным в придумывании шалостей, за что часто был наказан</a:t>
            </a:r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своей тетей. </a:t>
            </a:r>
            <a:b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    Однажды он становится свидетелем убийства, в котором позже обвиняют невиновного. Том не может допустить такой несправедливости и свидетельствует на суде, обличая настоящего преступника, индейца Джо.</a:t>
            </a:r>
            <a:b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    Убийца хочет отомстить мальчику. Чем закончилась эта опасная история?               Читайте книгу, и вы найдете ответ на этот вопрос.</a:t>
            </a:r>
            <a:b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4478">
            <a:off x="247562" y="1568737"/>
            <a:ext cx="2444409" cy="3753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781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176" y="0"/>
            <a:ext cx="940435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283968" y="764704"/>
            <a:ext cx="424847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Элинор Портер</a:t>
            </a:r>
            <a:r>
              <a:rPr lang="ru-RU" sz="3200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3200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200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«Поллианна»</a:t>
            </a:r>
            <a:endParaRPr lang="ru-RU" sz="3200" b="1" dirty="0">
              <a:solidFill>
                <a:prstClr val="white"/>
              </a:solidFill>
              <a:effectLst>
                <a:outerShdw blurRad="38100" dist="38100" dir="2700000" algn="ctr" rotWithShape="0">
                  <a:prstClr val="black">
                    <a:alpha val="43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11960" y="2228671"/>
            <a:ext cx="410445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    Повествование </a:t>
            </a:r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о </a:t>
            </a:r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девочке, которой волей судьбы выпало много испытаний, но она не утратила своей удивительной способности находить радостные стороны даже в такой беспросветно тяжелой жизни.</a:t>
            </a:r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221962"/>
            <a:ext cx="2376264" cy="3104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7870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1452"/>
            <a:ext cx="9180512" cy="705751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003023" y="1556792"/>
            <a:ext cx="513471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>
                <a:solidFill>
                  <a:srgbClr val="FFC000"/>
                </a:solidFill>
                <a:effectLst>
                  <a:outerShdw blurRad="38100" dist="38100" dir="2700000" algn="ctr" rotWithShape="0">
                    <a:schemeClr val="tx1">
                      <a:alpha val="43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Книги для </a:t>
            </a:r>
            <a:r>
              <a:rPr lang="ru-RU" sz="5400" b="1" dirty="0" smtClean="0">
                <a:solidFill>
                  <a:srgbClr val="FFC000"/>
                </a:solidFill>
                <a:effectLst>
                  <a:outerShdw blurRad="38100" dist="38100" dir="2700000" algn="ctr" rotWithShape="0">
                    <a:schemeClr val="tx1">
                      <a:alpha val="43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детей </a:t>
            </a:r>
          </a:p>
          <a:p>
            <a:r>
              <a:rPr lang="ru-RU" sz="5400" b="1" dirty="0" smtClean="0">
                <a:solidFill>
                  <a:srgbClr val="FFC000"/>
                </a:solidFill>
                <a:effectLst>
                  <a:outerShdw blurRad="38100" dist="38100" dir="2700000" algn="ctr" rotWithShape="0">
                    <a:schemeClr val="tx1">
                      <a:alpha val="43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старше 12 лет</a:t>
            </a:r>
            <a:endParaRPr lang="ru-RU" sz="5400" b="1" dirty="0">
              <a:solidFill>
                <a:srgbClr val="FFC000"/>
              </a:solidFill>
              <a:effectLst>
                <a:outerShdw blurRad="38100" dist="38100" dir="2700000" algn="ctr" rotWithShape="0">
                  <a:schemeClr val="tx1">
                    <a:alpha val="43000"/>
                  </a:scheme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0478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176" y="0"/>
            <a:ext cx="940435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283968" y="330706"/>
            <a:ext cx="42484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Джоан К. Роулинг</a:t>
            </a:r>
            <a:r>
              <a:rPr lang="ru-RU" sz="3200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3200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200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Серия книг </a:t>
            </a:r>
          </a:p>
          <a:p>
            <a:pPr lvl="0"/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о Гарри Поттере</a:t>
            </a:r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endParaRPr lang="ru-RU" sz="3200" b="1" dirty="0">
              <a:solidFill>
                <a:prstClr val="white"/>
              </a:solidFill>
              <a:effectLst>
                <a:outerShdw blurRad="38100" dist="38100" dir="2700000" algn="ctr" rotWithShape="0">
                  <a:prstClr val="black">
                    <a:alpha val="43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014386" y="1988840"/>
            <a:ext cx="4950102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    Книги о мальчике-волшебнике, «мальчике, который выжил»,  бьют все рекорды  по мировой популярности. </a:t>
            </a:r>
            <a:b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    В эту серию входят книги:   </a:t>
            </a:r>
            <a:b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   Гарри </a:t>
            </a:r>
            <a:r>
              <a:rPr lang="ru-RU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Поттер и философский камень </a:t>
            </a:r>
          </a:p>
          <a:p>
            <a:pPr lvl="0"/>
            <a:r>
              <a:rPr lang="ru-RU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   Гарри Поттер и Тайная комната </a:t>
            </a:r>
          </a:p>
          <a:p>
            <a:pPr lvl="0"/>
            <a:r>
              <a:rPr lang="ru-RU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   Гарри Поттер и узник Азкабана </a:t>
            </a:r>
          </a:p>
          <a:p>
            <a:pPr lvl="0"/>
            <a:r>
              <a:rPr lang="ru-RU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   Гарри Поттер и Кубок огня </a:t>
            </a:r>
          </a:p>
          <a:p>
            <a:pPr lvl="0"/>
            <a:r>
              <a:rPr lang="ru-RU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   Гарри Поттер и Орден Феникса </a:t>
            </a:r>
          </a:p>
          <a:p>
            <a:pPr lvl="0"/>
            <a:r>
              <a:rPr lang="ru-RU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   Гарри Поттер и Принц-полукровка </a:t>
            </a:r>
          </a:p>
          <a:p>
            <a:pPr lvl="0"/>
            <a:r>
              <a:rPr lang="ru-RU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   Гарри Поттер и Дары Смерти </a:t>
            </a:r>
            <a:br>
              <a:rPr lang="ru-RU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5" y="1115536"/>
            <a:ext cx="2664296" cy="2437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724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176" y="0"/>
            <a:ext cx="940435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227934" y="404664"/>
            <a:ext cx="42484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Артур Конан Дойл</a:t>
            </a:r>
            <a:r>
              <a:rPr lang="ru-RU" sz="3200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3200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200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«Записки о Шерлоке Холмсе»</a:t>
            </a:r>
            <a:endParaRPr lang="ru-RU" sz="3200" b="1" dirty="0">
              <a:solidFill>
                <a:prstClr val="white"/>
              </a:solidFill>
              <a:effectLst>
                <a:outerShdw blurRad="38100" dist="38100" dir="2700000" algn="ctr" rotWithShape="0">
                  <a:prstClr val="black">
                    <a:alpha val="43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067944" y="2276872"/>
            <a:ext cx="4741553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    Это одна из самых любимых в мире книг, в которой собраны истории о загадочных преступлениях и необъяснимых случаях. </a:t>
            </a:r>
            <a:b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    Никогда бы они не были раскрыты, если бы не выдающиеся умственные способности  легендарного сыщика Шерлока Холмса, использующего в своих умозаключениях метод дедукции. </a:t>
            </a:r>
            <a:b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    Необычайные способности Шерлока восхищают не только героев произведений Конан Дойла, но и читателей его книг по всему миру.</a:t>
            </a: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06" y="1482308"/>
            <a:ext cx="2611243" cy="3672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038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176" y="0"/>
            <a:ext cx="940435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283968" y="764704"/>
            <a:ext cx="42484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Жюль Верн</a:t>
            </a:r>
            <a:r>
              <a:rPr lang="ru-RU" sz="3200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3200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200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«Таинственный остров»</a:t>
            </a:r>
            <a:endParaRPr lang="ru-RU" sz="3200" b="1" dirty="0">
              <a:solidFill>
                <a:prstClr val="white"/>
              </a:solidFill>
              <a:effectLst>
                <a:outerShdw blurRad="38100" dist="38100" dir="2700000" algn="ctr" rotWithShape="0">
                  <a:prstClr val="black">
                    <a:alpha val="43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427984" y="2726744"/>
            <a:ext cx="424847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    Пятеро отважных мужчин находят единственный, но очень рискованный способ</a:t>
            </a:r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вырваться из заключения – улететь на воздушном шаре.</a:t>
            </a:r>
            <a:b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    Судьба забрасывает их на остров, где путешественникам приходится сражаться с </a:t>
            </a:r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суровыми </a:t>
            </a:r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условиями за свое выживание. </a:t>
            </a:r>
            <a:b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    Но на острове обнаруживается таинственное существо, которое помогает  терпящим крушение.</a:t>
            </a: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96752"/>
            <a:ext cx="2400926" cy="3059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2860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176" y="0"/>
            <a:ext cx="940435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283968" y="764704"/>
            <a:ext cx="42484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Жюль Верн</a:t>
            </a:r>
            <a:r>
              <a:rPr lang="ru-RU" sz="3200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3200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200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«Дети капитана Гранта»</a:t>
            </a:r>
            <a:endParaRPr lang="ru-RU" sz="3200" b="1" dirty="0">
              <a:solidFill>
                <a:prstClr val="white"/>
              </a:solidFill>
              <a:effectLst>
                <a:outerShdw blurRad="38100" dist="38100" dir="2700000" algn="ctr" rotWithShape="0">
                  <a:prstClr val="black">
                    <a:alpha val="43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139952" y="2636912"/>
            <a:ext cx="424847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    В книге описаны захватывающие приключения горстки отважных героев, среди которых были даже женщина и дети, которые отправились на яхте в поисках пропавшего без вести капитана Гранта, не имея точных сведений о его местонахождении.</a:t>
            </a: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1" y="928630"/>
            <a:ext cx="2450343" cy="3675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2860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176" y="0"/>
            <a:ext cx="940435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83561">
            <a:off x="344800" y="3553251"/>
            <a:ext cx="2286000" cy="287426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3431">
            <a:off x="353566" y="256711"/>
            <a:ext cx="2251202" cy="295232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139952" y="836712"/>
            <a:ext cx="432048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Агния Барто</a:t>
            </a:r>
            <a:b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«Стихи для детей»</a:t>
            </a:r>
            <a:endParaRPr lang="ru-RU" sz="3200" b="1" dirty="0">
              <a:solidFill>
                <a:schemeClr val="bg1"/>
              </a:solidFill>
              <a:effectLst>
                <a:outerShdw blurRad="38100" dist="38100" dir="2700000" algn="ctr" rotWithShape="0">
                  <a:prstClr val="black">
                    <a:alpha val="43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211960" y="2708920"/>
            <a:ext cx="432048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Детские сборники стихов Барто рассчитаны на ребят разного возраста – от двухлетних до учеников начальной школы.</a:t>
            </a:r>
            <a:b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Они написаны доступным языком и легко запоминаются.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ctr" rotWithShape="0">
                  <a:prstClr val="black">
                    <a:alpha val="43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731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176" y="0"/>
            <a:ext cx="940435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94452">
            <a:off x="107504" y="1484784"/>
            <a:ext cx="2477372" cy="357301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427984" y="703638"/>
            <a:ext cx="424847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Корней Чуковский</a:t>
            </a:r>
            <a:b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Сказки</a:t>
            </a:r>
          </a:p>
          <a:p>
            <a:pPr lvl="0"/>
            <a:r>
              <a:rPr lang="ru-RU" sz="3200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3200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endParaRPr lang="ru-RU" sz="3200" b="1" dirty="0">
              <a:solidFill>
                <a:prstClr val="white"/>
              </a:solidFill>
              <a:effectLst>
                <a:outerShdw blurRad="38100" dist="38100" dir="2700000" algn="ctr" rotWithShape="0">
                  <a:prstClr val="black">
                    <a:alpha val="43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067944" y="1997838"/>
            <a:ext cx="4968552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    Безгранично богатая фантазия Чуковского выплескивается в удивительные поступки и характеры неизменно активных сказочных персонажей, с которыми случаются невероятные истории. Они заставляют ребенка открывать рот от восторга и удивления.</a:t>
            </a:r>
            <a:b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    В сборники  входят сказки «Айболит», «Муха-Цокотуха», «Федорино горе», «Мойдодыр», «Телефон», «Крокодил» и другие произведения.</a:t>
            </a:r>
            <a:b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  Больше сказок Корнея Ивановича можно найти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  <a:hlinkClick r:id="rId4"/>
              </a:rPr>
              <a:t>здесь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endParaRPr lang="ru-RU" b="1" dirty="0">
              <a:solidFill>
                <a:schemeClr val="bg1"/>
              </a:solidFill>
              <a:effectLst>
                <a:outerShdw blurRad="38100" dist="38100" dir="2700000" algn="ctr" rotWithShape="0">
                  <a:prstClr val="black">
                    <a:alpha val="43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0770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176" y="0"/>
            <a:ext cx="940435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029" y="1698498"/>
            <a:ext cx="2396079" cy="346100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067944" y="764704"/>
            <a:ext cx="41044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Валентина Осеева </a:t>
            </a:r>
          </a:p>
          <a:p>
            <a:pPr lvl="0"/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Сказки и рассказы</a:t>
            </a:r>
            <a:endParaRPr lang="ru-RU" sz="3200" b="1" dirty="0">
              <a:solidFill>
                <a:prstClr val="white"/>
              </a:solidFill>
              <a:effectLst>
                <a:outerShdw blurRad="38100" dist="38100" dir="2700000" algn="ctr" rotWithShape="0">
                  <a:prstClr val="black">
                    <a:alpha val="43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11960" y="2708920"/>
            <a:ext cx="432048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    Произведения Валентины Осеевой ненавязчиво наводят на размышления на различные нравственные темы и могут помочь в беседах с детьми. </a:t>
            </a:r>
            <a:b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    Они помогают ребенку понять, какие поступки принесут окружающим обиду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и недовольство, а какие - радость и чувство благодарности.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ctr" rotWithShape="0">
                  <a:prstClr val="black">
                    <a:alpha val="43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2841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176" y="0"/>
            <a:ext cx="940435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127619" y="1124744"/>
            <a:ext cx="460851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Владимир Сутеев</a:t>
            </a:r>
            <a:b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Сказки</a:t>
            </a:r>
            <a:endParaRPr lang="ru-RU" sz="3200" b="1" dirty="0">
              <a:solidFill>
                <a:schemeClr val="bg1"/>
              </a:solidFill>
              <a:effectLst>
                <a:outerShdw blurRad="38100" dist="38100" dir="2700000" algn="ctr" rotWithShape="0">
                  <a:prstClr val="black">
                    <a:alpha val="43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963">
            <a:off x="251592" y="3174311"/>
            <a:ext cx="2373841" cy="333070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50861">
            <a:off x="254774" y="200782"/>
            <a:ext cx="2301002" cy="299952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307639" y="2690469"/>
            <a:ext cx="424847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    Владимир Сутеев известен не только как автор сказок, но и как превосходный иллюстратор. Герои его произведений яркие и характерные, порой они обладают человеческими качествами.</a:t>
            </a:r>
            <a:b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    Для самых маленьких мы рекомендуем такие сказки, как «Три котенка», «Кто сказал мяу?», а для детей постарше – «Мешок яблок», «Под грибом», «Кот-рыболов» и другие.</a:t>
            </a:r>
            <a:endParaRPr lang="ru-RU" b="1" dirty="0">
              <a:solidFill>
                <a:prstClr val="white"/>
              </a:solidFill>
              <a:effectLst>
                <a:outerShdw blurRad="38100" dist="38100" dir="2700000" algn="ctr" rotWithShape="0">
                  <a:prstClr val="black">
                    <a:alpha val="43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7970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1704</TotalTime>
  <Words>1429</Words>
  <Application>Microsoft Office PowerPoint</Application>
  <PresentationFormat>Экран (4:3)</PresentationFormat>
  <Paragraphs>125</Paragraphs>
  <Slides>57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57</vt:i4>
      </vt:variant>
    </vt:vector>
  </HeadingPairs>
  <TitlesOfParts>
    <vt:vector size="5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Библиотека</dc:creator>
  <cp:lastModifiedBy>Библиотека</cp:lastModifiedBy>
  <cp:revision>221</cp:revision>
  <dcterms:created xsi:type="dcterms:W3CDTF">2022-03-24T06:45:12Z</dcterms:created>
  <dcterms:modified xsi:type="dcterms:W3CDTF">2022-04-05T07:02:38Z</dcterms:modified>
</cp:coreProperties>
</file>