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0" r:id="rId10"/>
    <p:sldId id="271" r:id="rId11"/>
    <p:sldId id="270" r:id="rId12"/>
    <p:sldId id="259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vochag.ru/stars/zvezdnye-istorii/otkazali-302-raza-kak-uolt-disney-ne-sdalsya-i-osnoval-disneylend/" TargetMode="External"/><Relationship Id="rId13" Type="http://schemas.openxmlformats.org/officeDocument/2006/relationships/hyperlink" Target="http://fond-krasnoturinsk.ru/news/novye-vozmozhnosti-dlya-prodvizheniya-biznesa/" TargetMode="External"/><Relationship Id="rId3" Type="http://schemas.openxmlformats.org/officeDocument/2006/relationships/hyperlink" Target="https://kfund-media.com/ru/quotes_card/tomas-edyson-3/" TargetMode="External"/><Relationship Id="rId7" Type="http://schemas.openxmlformats.org/officeDocument/2006/relationships/hyperlink" Target="https://abrakadabra.fun/1958-oboi-na-telefon-basketbol-dzhordan.html" TargetMode="External"/><Relationship Id="rId12" Type="http://schemas.openxmlformats.org/officeDocument/2006/relationships/hyperlink" Target="https://zeh.media/zhizn/mentalnoye-zdorovye/4928157-10-zdorovykh-sposobov-spravitsya-s-neudachey" TargetMode="External"/><Relationship Id="rId2" Type="http://schemas.openxmlformats.org/officeDocument/2006/relationships/hyperlink" Target="https://www.psychologies.ru/articles/neudacha-put-k-dostijeniy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ampionat.com/basketball/article-3998197-25-let-nazad-v-basketbol-vernulsja-majkl-dzhordan.html" TargetMode="External"/><Relationship Id="rId11" Type="http://schemas.openxmlformats.org/officeDocument/2006/relationships/hyperlink" Target="https://advance.tips/failure-to-opportunity/" TargetMode="External"/><Relationship Id="rId5" Type="http://schemas.openxmlformats.org/officeDocument/2006/relationships/hyperlink" Target="https://www.forbes.ru/forbeslife/475583-rouling-ob-asnila-priciny-otkaza-ot-s-emok-v-specepizode-vozvrasenie-v-hogvarts" TargetMode="External"/><Relationship Id="rId10" Type="http://schemas.openxmlformats.org/officeDocument/2006/relationships/hyperlink" Target="https://mybook.ru/author/allan-piz/otvet-proverennaya-metodika-dostizheniya-nedostizh/citations/4446632/" TargetMode="External"/><Relationship Id="rId4" Type="http://schemas.openxmlformats.org/officeDocument/2006/relationships/hyperlink" Target="https://vm.ru/society/985480-pochemu-dzhoan-rouling-stali-nenavidet" TargetMode="External"/><Relationship Id="rId9" Type="http://schemas.openxmlformats.org/officeDocument/2006/relationships/hyperlink" Target="https://www.livemaster.ru/topic/3582826-article-uolt-disnej-velikij-genij-i-mechtatel-podarivshij-miru-skazku" TargetMode="External"/><Relationship Id="rId14" Type="http://schemas.openxmlformats.org/officeDocument/2006/relationships/hyperlink" Target="https://uspeh-woman.com/vnutrennyaya-sila-cheloveka-sposoby-razvitiy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439965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Виртуальная экскурсия, </a:t>
            </a:r>
          </a:p>
          <a:p>
            <a:pPr algn="ctr"/>
            <a:r>
              <a:rPr lang="ru-RU" b="1" dirty="0" smtClean="0"/>
              <a:t>посвященная </a:t>
            </a:r>
          </a:p>
          <a:p>
            <a:pPr algn="ctr"/>
            <a:r>
              <a:rPr lang="ru-RU" b="1" dirty="0" smtClean="0"/>
              <a:t> Всемирному дню неудачи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132856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cap="all" dirty="0">
                <a:ln w="0"/>
                <a:gradFill flip="none">
                  <a:gsLst>
                    <a:gs pos="0">
                      <a:srgbClr val="D3481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3481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34817">
                        <a:shade val="65000"/>
                        <a:satMod val="130000"/>
                      </a:srgbClr>
                    </a:gs>
                    <a:gs pos="92000">
                      <a:srgbClr val="D34817">
                        <a:shade val="50000"/>
                        <a:satMod val="120000"/>
                      </a:srgbClr>
                    </a:gs>
                    <a:gs pos="100000">
                      <a:srgbClr val="D3481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 неудачи к успеху</a:t>
            </a:r>
          </a:p>
        </p:txBody>
      </p:sp>
      <p:pic>
        <p:nvPicPr>
          <p:cNvPr id="3" name="shiiva-raw-cast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302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4005064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200" b="1" dirty="0" smtClean="0"/>
              <a:t>Его изобретения не раз встречали безразличие со стороны научного общества.</a:t>
            </a:r>
            <a:br>
              <a:rPr lang="ru-RU" sz="2200" b="1" dirty="0" smtClean="0"/>
            </a:br>
            <a:r>
              <a:rPr lang="ru-RU" sz="2200" b="1" dirty="0" smtClean="0"/>
              <a:t>Плоды его научных работ исчезали во время пожара и затопления.</a:t>
            </a:r>
            <a:br>
              <a:rPr lang="ru-RU" sz="2200" b="1" dirty="0" smtClean="0"/>
            </a:br>
            <a:r>
              <a:rPr lang="ru-RU" sz="2200" b="1" dirty="0" smtClean="0"/>
              <a:t>Но Циолковский после каждого падения находил в себе силы подняться.</a:t>
            </a:r>
            <a:endParaRPr lang="ru-RU" sz="22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7" y="476672"/>
            <a:ext cx="70675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2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4005064"/>
            <a:ext cx="73448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/>
              <a:t>Изобретатель лампочки Томас Эдисон не смог закончить школу, так как рос болезненным и слабым. Учителя не считали его способным учеником.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537981"/>
            <a:ext cx="7560840" cy="410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42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4725144"/>
            <a:ext cx="813690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200" b="1" dirty="0" smtClean="0"/>
              <a:t>С удивительным упорством Эдисон делал попытки </a:t>
            </a:r>
          </a:p>
          <a:p>
            <a:pPr algn="ctr"/>
            <a:r>
              <a:rPr lang="ru-RU" sz="2200" b="1" dirty="0" smtClean="0"/>
              <a:t>в изобретении лампочки.</a:t>
            </a:r>
            <a:br>
              <a:rPr lang="ru-RU" sz="2200" b="1" dirty="0" smtClean="0"/>
            </a:br>
            <a:r>
              <a:rPr lang="ru-RU" sz="2200" b="1" dirty="0" smtClean="0"/>
              <a:t>«Я </a:t>
            </a:r>
            <a:r>
              <a:rPr lang="ru-RU" sz="2200" b="1" dirty="0"/>
              <a:t>не потерпел неудачи, — говорил он, — я только создал 10 000 вариантов, которые не работают.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Осталось </a:t>
            </a:r>
            <a:r>
              <a:rPr lang="ru-RU" sz="2200" b="1" dirty="0"/>
              <a:t>найти один, который работает».</a:t>
            </a:r>
            <a:endParaRPr lang="ru-RU" sz="22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537981"/>
            <a:ext cx="7560840" cy="410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42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4005064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  <a:p>
            <a:pPr algn="ctr"/>
            <a:r>
              <a:rPr lang="ru-RU" sz="2400" b="1" dirty="0" smtClean="0"/>
              <a:t>В жизни Уолта Диснея было огромное число неудач: мальчик рос в бедной многодетной семье и подвергался избиениям отца. </a:t>
            </a:r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394">
            <a:off x="681049" y="307547"/>
            <a:ext cx="3443118" cy="4327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579">
            <a:off x="4794724" y="344313"/>
            <a:ext cx="2867500" cy="429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35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4005064"/>
            <a:ext cx="83529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  <a:p>
            <a:pPr algn="ctr"/>
            <a:r>
              <a:rPr lang="ru-RU" sz="2400" b="1" dirty="0" smtClean="0"/>
              <a:t>В юности его уволили из газеты за «выдающуюся неспособность к рисованию»</a:t>
            </a:r>
            <a:br>
              <a:rPr lang="ru-RU" sz="2400" b="1" dirty="0" smtClean="0"/>
            </a:br>
            <a:r>
              <a:rPr lang="ru-RU" sz="2400" b="1" dirty="0" smtClean="0"/>
              <a:t>(по </a:t>
            </a:r>
            <a:r>
              <a:rPr lang="ru-RU" sz="2400" b="1" dirty="0"/>
              <a:t>другой версии </a:t>
            </a:r>
            <a:r>
              <a:rPr lang="ru-RU" sz="2400" b="1" dirty="0" smtClean="0"/>
              <a:t>за </a:t>
            </a:r>
            <a:r>
              <a:rPr lang="ru-RU" sz="2400" b="1" dirty="0"/>
              <a:t>«недостаток воображения и отсутствие оригинальных идей</a:t>
            </a:r>
            <a:r>
              <a:rPr lang="ru-RU" sz="2400" b="1" dirty="0" smtClean="0"/>
              <a:t>»).</a:t>
            </a:r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394">
            <a:off x="479698" y="145394"/>
            <a:ext cx="3570205" cy="448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579">
            <a:off x="4787254" y="184499"/>
            <a:ext cx="2989314" cy="447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91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4005064"/>
            <a:ext cx="83529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/>
              <a:t>Диснею</a:t>
            </a:r>
            <a:r>
              <a:rPr lang="ru-RU" sz="2400" b="1" dirty="0" smtClean="0"/>
              <a:t> 302 раза отказали инвесторы, не желая вкладывать деньги в строительство Диснейленда, сказки, воплощенной в реальности.</a:t>
            </a:r>
            <a:br>
              <a:rPr lang="ru-RU" sz="2400" b="1" dirty="0" smtClean="0"/>
            </a:br>
            <a:r>
              <a:rPr lang="ru-RU" sz="2400" b="1" dirty="0" smtClean="0"/>
              <a:t>Но Уолт продолжал упорно добиваться своей цели.</a:t>
            </a:r>
            <a:br>
              <a:rPr lang="ru-RU" sz="2400" b="1" dirty="0" smtClean="0"/>
            </a:br>
            <a:r>
              <a:rPr lang="ru-RU" sz="2400" b="1" dirty="0" smtClean="0"/>
              <a:t>В итоге он создал первую крупнейшую индустрию развлечений, использующую передовые технологии.</a:t>
            </a:r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394">
            <a:off x="536924" y="144566"/>
            <a:ext cx="3480659" cy="437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579">
            <a:off x="4879704" y="185208"/>
            <a:ext cx="2831559" cy="423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88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0574" y="4005064"/>
            <a:ext cx="729383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r>
              <a:rPr lang="ru-RU" sz="2400" b="1" dirty="0" smtClean="0"/>
              <a:t>Не счесть примеров, когда человека, как известного и выдающегося, так и обычного, постигают неудачи.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74" y="476672"/>
            <a:ext cx="7192877" cy="423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49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0574" y="4005064"/>
            <a:ext cx="7293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r>
              <a:rPr lang="ru-RU" sz="2400" b="1" dirty="0" smtClean="0"/>
              <a:t>Очень часто неудача переживается болезненно – человек может испытывать такие чувства, как стыд, тревога, гнев, грусть и другие. Может снижаться самооценка.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7" y="476672"/>
            <a:ext cx="7524328" cy="404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56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0574" y="4005064"/>
            <a:ext cx="729383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400" b="1" dirty="0" smtClean="0"/>
              <a:t>Важно осознать то, что человек чувствует, и позволить этим чувствам быть, не осуждая себя.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7" y="476672"/>
            <a:ext cx="7524328" cy="404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57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0574" y="4005064"/>
            <a:ext cx="7293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400" b="1" dirty="0" smtClean="0"/>
              <a:t>Дальше хорошо бы найти здоровые способы справиться с переживаниями. У каждого есть то, что помогает: прогулки, общение с друзьями, животными, хобби.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7" y="476672"/>
            <a:ext cx="7524328" cy="404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22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4005064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Это праздник отмечается с 2010 года.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Его цель – поддержать людей, оказавшихся в ситуациях провала.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5086325" cy="339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95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0574" y="4005064"/>
            <a:ext cx="7293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400" b="1" dirty="0" smtClean="0"/>
              <a:t>Следующий этап – проанализировать причины неудачи. Они могут быть объективными, когда влияют обстоятельства, и субъективными – это то, что зависит от человека.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7" y="476672"/>
            <a:ext cx="7524328" cy="404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06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0574" y="4005064"/>
            <a:ext cx="729383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При этом не полезно как преувеличивать свою ответственность за провал, так и преуменьшать ее.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7" y="476672"/>
            <a:ext cx="7524328" cy="404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94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0574" y="4005064"/>
            <a:ext cx="72938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Можно поддержать себя мыслями: </a:t>
            </a:r>
            <a:br>
              <a:rPr lang="ru-RU" sz="2400" b="1" dirty="0" smtClean="0"/>
            </a:br>
            <a:r>
              <a:rPr lang="ru-RU" sz="2400" b="1" dirty="0" smtClean="0"/>
              <a:t>1.Потерпеть неудачу значит замахнуться на большее, а это возможность стать лучше.</a:t>
            </a:r>
            <a:br>
              <a:rPr lang="ru-RU" sz="2400" b="1" dirty="0" smtClean="0"/>
            </a:br>
            <a:r>
              <a:rPr lang="ru-RU" sz="2400" b="1" dirty="0" smtClean="0"/>
              <a:t>2. Все, что не убивает, делает нас сильнее.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780"/>
            <a:ext cx="776875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7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0574" y="4005064"/>
            <a:ext cx="72938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Любая неудача – это возможность осмотреться и понять, верно ли выбран путь. Быть может, закрываются одни двери для того, чтобы открылись другие?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43" y="476672"/>
            <a:ext cx="6499696" cy="408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91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476672"/>
            <a:ext cx="784887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Ссылки</a:t>
            </a:r>
            <a:r>
              <a:rPr lang="ru-RU" sz="1600" b="1" dirty="0" smtClean="0"/>
              <a:t>:</a:t>
            </a:r>
          </a:p>
          <a:p>
            <a:pPr algn="ctr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u="sng" dirty="0">
                <a:hlinkClick r:id="rId2"/>
              </a:rPr>
              <a:t>https://www.psychologies.ru/articles/neudacha-put-k-dostijeniyu</a:t>
            </a:r>
            <a:r>
              <a:rPr lang="ru-RU" sz="1600" u="sng" dirty="0" smtClean="0">
                <a:hlinkClick r:id="rId2"/>
              </a:rPr>
              <a:t>/</a:t>
            </a:r>
            <a:endParaRPr lang="ru-RU" sz="1600" u="sng" dirty="0" smtClean="0"/>
          </a:p>
          <a:p>
            <a:pPr algn="ctr"/>
            <a:r>
              <a:rPr lang="ru-RU" sz="1600" u="sng" dirty="0">
                <a:hlinkClick r:id="rId3"/>
              </a:rPr>
              <a:t>https://kfund-media.com/ru/quotes_card/tomas-edyson-3/</a:t>
            </a:r>
            <a:endParaRPr lang="ru-RU" sz="1600" dirty="0"/>
          </a:p>
          <a:p>
            <a:pPr algn="ctr"/>
            <a:r>
              <a:rPr lang="ru-RU" sz="1600" u="sng" dirty="0">
                <a:hlinkClick r:id="rId4"/>
              </a:rPr>
              <a:t>https://vm.ru/society/985480-pochemu-dzhoan-rouling-stali-nenavidet</a:t>
            </a:r>
            <a:endParaRPr lang="ru-RU" sz="1600" dirty="0"/>
          </a:p>
          <a:p>
            <a:pPr algn="ctr"/>
            <a:r>
              <a:rPr lang="ru-RU" sz="1600" u="sng" dirty="0">
                <a:hlinkClick r:id="rId5"/>
              </a:rPr>
              <a:t>https://www.forbes.ru/forbeslife/475583-rouling-ob-asnila-priciny-otkaza-ot-s-emok-v-specepizode-vozvrasenie-v-hogvarts</a:t>
            </a:r>
            <a:endParaRPr lang="ru-RU" sz="1600" dirty="0"/>
          </a:p>
          <a:p>
            <a:pPr algn="ctr"/>
            <a:r>
              <a:rPr lang="ru-RU" sz="1600" u="sng" dirty="0">
                <a:hlinkClick r:id="rId6"/>
              </a:rPr>
              <a:t>https://www.championat.com/basketball/article-3998197-25-let-nazad-v-basketbol-vernulsja-majkl-dzhordan.html</a:t>
            </a:r>
            <a:endParaRPr lang="ru-RU" sz="1600" dirty="0"/>
          </a:p>
          <a:p>
            <a:pPr algn="ctr"/>
            <a:r>
              <a:rPr lang="ru-RU" sz="1600" u="sng" dirty="0">
                <a:hlinkClick r:id="rId7"/>
              </a:rPr>
              <a:t>https://</a:t>
            </a:r>
            <a:r>
              <a:rPr lang="ru-RU" sz="1600" u="sng" dirty="0" smtClean="0">
                <a:hlinkClick r:id="rId7"/>
              </a:rPr>
              <a:t>abrakadabra.fun/1958-oboi-na-telefon-basketbol-dzhordan.html</a:t>
            </a:r>
            <a:endParaRPr lang="ru-RU" sz="1600" u="sng" dirty="0" smtClean="0"/>
          </a:p>
          <a:p>
            <a:pPr algn="ctr"/>
            <a:r>
              <a:rPr lang="en-US" sz="1600" dirty="0">
                <a:hlinkClick r:id="rId8"/>
              </a:rPr>
              <a:t>https://www.novochag.ru/stars/zvezdnye-istorii/otkazali-302-raza-kak-uolt-disney-ne-sdalsya-i-osnoval-disneylend</a:t>
            </a:r>
            <a:r>
              <a:rPr lang="en-US" sz="1600" dirty="0" smtClean="0">
                <a:hlinkClick r:id="rId8"/>
              </a:rPr>
              <a:t>/</a:t>
            </a:r>
            <a:endParaRPr lang="ru-RU" sz="1600" dirty="0" smtClean="0"/>
          </a:p>
          <a:p>
            <a:pPr algn="ctr"/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www.livemaster.ru/topic/3582826-article-uolt-disnej-velikij-genij-i-mechtatel-podarivshij-miru-skazku</a:t>
            </a:r>
            <a:endParaRPr lang="ru-RU" sz="1600" dirty="0" smtClean="0"/>
          </a:p>
          <a:p>
            <a:pPr algn="ctr"/>
            <a:r>
              <a:rPr lang="en-US" sz="1600" dirty="0">
                <a:hlinkClick r:id="rId10"/>
              </a:rPr>
              <a:t>https://mybook.ru/author/allan-piz/otvet-proverennaya-metodika-dostizheniya-nedostizh/citations/4446632</a:t>
            </a:r>
            <a:r>
              <a:rPr lang="en-US" sz="1600" dirty="0" smtClean="0">
                <a:hlinkClick r:id="rId10"/>
              </a:rPr>
              <a:t>/</a:t>
            </a:r>
            <a:endParaRPr lang="ru-RU" sz="1600" dirty="0" smtClean="0"/>
          </a:p>
          <a:p>
            <a:pPr algn="ctr"/>
            <a:r>
              <a:rPr lang="en-US" sz="1600" dirty="0">
                <a:hlinkClick r:id="rId11"/>
              </a:rPr>
              <a:t>https://advance.tips/failure-to-opportunity</a:t>
            </a:r>
            <a:r>
              <a:rPr lang="en-US" sz="1600" dirty="0" smtClean="0">
                <a:hlinkClick r:id="rId11"/>
              </a:rPr>
              <a:t>/</a:t>
            </a:r>
            <a:endParaRPr lang="ru-RU" sz="1600" dirty="0" smtClean="0"/>
          </a:p>
          <a:p>
            <a:pPr algn="ctr"/>
            <a:r>
              <a:rPr lang="en-US" sz="1600" dirty="0">
                <a:hlinkClick r:id="rId12"/>
              </a:rPr>
              <a:t>https://</a:t>
            </a:r>
            <a:r>
              <a:rPr lang="en-US" sz="1600" dirty="0" smtClean="0">
                <a:hlinkClick r:id="rId12"/>
              </a:rPr>
              <a:t>zeh.media/zhizn/mentalnoye-zdorovye/4928157-10-zdorovykh-sposobov-spravitsya-s-neudachey</a:t>
            </a:r>
            <a:endParaRPr lang="ru-RU" sz="1600" dirty="0" smtClean="0"/>
          </a:p>
          <a:p>
            <a:pPr algn="ctr"/>
            <a:r>
              <a:rPr lang="en-US" sz="1600" dirty="0">
                <a:hlinkClick r:id="rId13"/>
              </a:rPr>
              <a:t>http://fond-krasnoturinsk.ru/news/novye-vozmozhnosti-dlya-prodvizheniya-biznesa</a:t>
            </a:r>
            <a:r>
              <a:rPr lang="en-US" sz="1600" dirty="0" smtClean="0">
                <a:hlinkClick r:id="rId13"/>
              </a:rPr>
              <a:t>/</a:t>
            </a:r>
            <a:endParaRPr lang="ru-RU" sz="1600" dirty="0" smtClean="0"/>
          </a:p>
          <a:p>
            <a:pPr algn="ctr"/>
            <a:r>
              <a:rPr lang="en-US" sz="1600" dirty="0">
                <a:hlinkClick r:id="rId14"/>
              </a:rPr>
              <a:t>https://uspeh-woman.com/vnutrennyaya-sila-cheloveka-sposoby-razvitiya</a:t>
            </a:r>
            <a:r>
              <a:rPr lang="en-US" sz="1600" dirty="0" smtClean="0">
                <a:hlinkClick r:id="rId14"/>
              </a:rPr>
              <a:t>/</a:t>
            </a:r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b="1" dirty="0" smtClean="0"/>
          </a:p>
          <a:p>
            <a:pPr algn="ctr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743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4005064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 неудачей время от времени сталкивается каждый человек.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 даже преуспевающие проходят через поражения в своей жизни.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5086325" cy="339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80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9" y="4005064"/>
            <a:ext cx="79208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200" b="1" dirty="0" smtClean="0"/>
              <a:t>Джоан </a:t>
            </a:r>
            <a:r>
              <a:rPr lang="ru-RU" sz="2200" b="1" dirty="0" smtClean="0"/>
              <a:t>Роулинг, всемирно известного автора книг о Гарри Поттере, в начале карьеры преследовали неудачи: она </a:t>
            </a:r>
            <a:r>
              <a:rPr lang="ru-RU" sz="2200" b="1" dirty="0" smtClean="0"/>
              <a:t>пережила </a:t>
            </a:r>
            <a:r>
              <a:rPr lang="ru-RU" sz="2200" b="1" dirty="0" smtClean="0"/>
              <a:t>смерть матери, </a:t>
            </a:r>
            <a:r>
              <a:rPr lang="ru-RU" sz="2200" b="1" dirty="0" smtClean="0"/>
              <a:t>развелась с мужем</a:t>
            </a:r>
            <a:r>
              <a:rPr lang="ru-RU" sz="2200" b="1" dirty="0"/>
              <a:t> </a:t>
            </a:r>
            <a:r>
              <a:rPr lang="ru-RU" sz="2200" b="1" dirty="0" smtClean="0"/>
              <a:t>и </a:t>
            </a:r>
            <a:r>
              <a:rPr lang="ru-RU" sz="2200" b="1" dirty="0" smtClean="0"/>
              <a:t>в крайней бедности одна воспитывала дочь</a:t>
            </a:r>
            <a:r>
              <a:rPr lang="ru-RU" sz="2200" b="1" dirty="0" smtClean="0"/>
              <a:t>. Не удивительно, что Джоан была в состоянии депрессии.  </a:t>
            </a:r>
            <a:endParaRPr lang="ru-RU" sz="22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85" y="188640"/>
            <a:ext cx="6480721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00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4005064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  <a:p>
            <a:pPr algn="ctr"/>
            <a:r>
              <a:rPr lang="ru-RU" sz="2400" b="1" dirty="0" smtClean="0"/>
              <a:t>Прежде чем ей улыбнулась удача, рукопись о Гарри Поттере отвергли 12 издательств.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480721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9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9" y="365455"/>
            <a:ext cx="8799690" cy="543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980728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«Возможно, вы никогда не испытаете невезение в том же масштабе, что и я когда-то, но некоторые неудачи в жизни всё же неизбежны.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Невозможно </a:t>
            </a:r>
            <a:r>
              <a:rPr lang="ru-RU" dirty="0">
                <a:solidFill>
                  <a:schemeClr val="bg1"/>
                </a:solidFill>
              </a:rPr>
              <a:t>жить без сбоев, если только вы не живёте так осторожно, что не живёте вообще — в этом случае вы терпите неудачу по умолчанию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</a:t>
            </a:r>
            <a:r>
              <a:rPr lang="ru-RU" i="1" dirty="0" smtClean="0">
                <a:solidFill>
                  <a:schemeClr val="bg1"/>
                </a:solidFill>
              </a:rPr>
              <a:t>Джоан Роулинг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4005064"/>
            <a:ext cx="79208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/>
              <a:t>Всемирно известного баскетболиста Майкла Джордана в колледже не приняли в баскетбольную команду. Эта неудача не сломила его. Он продолжал упорно тренироваться.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1" y="260648"/>
            <a:ext cx="7000875" cy="466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09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403563" cy="5252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1" y="1124744"/>
            <a:ext cx="39857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/>
                </a:solidFill>
              </a:rPr>
              <a:t>Я пропустил больше девяти тысяч ударов за свою карьеру. Я проиграл почти 300 игр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26 раз мне доверяли сделать победный бросок, и я промахивался.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Я </a:t>
            </a:r>
            <a:r>
              <a:rPr lang="ru-RU" sz="2000" dirty="0">
                <a:solidFill>
                  <a:schemeClr val="bg1"/>
                </a:solidFill>
              </a:rPr>
              <a:t>терпел в своей жизни неудачу за неудачей.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именно поэтому я добился успеха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                    </a:t>
            </a:r>
            <a:r>
              <a:rPr lang="ru-RU" sz="2000" i="1" dirty="0" smtClean="0">
                <a:solidFill>
                  <a:schemeClr val="bg1"/>
                </a:solidFill>
              </a:rPr>
              <a:t>Майкл Джордан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4005064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200" b="1" dirty="0" smtClean="0"/>
              <a:t>Константин Циолковский, основоположник современной космонавтики, на протяжении всей своей жизни испытывал неудачи: в детстве он оглох на оба уха и не мог учиться в школе, пережил смерть матери. Он часто был в отчаянии и чувствовал себя одиноким. </a:t>
            </a:r>
            <a:endParaRPr lang="ru-RU" sz="22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7" y="476672"/>
            <a:ext cx="70675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1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281</Words>
  <Application>Microsoft Office PowerPoint</Application>
  <PresentationFormat>Экран (4:3)</PresentationFormat>
  <Paragraphs>67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55</cp:revision>
  <dcterms:created xsi:type="dcterms:W3CDTF">2022-10-11T07:39:59Z</dcterms:created>
  <dcterms:modified xsi:type="dcterms:W3CDTF">2022-10-13T06:45:37Z</dcterms:modified>
</cp:coreProperties>
</file>