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8"/>
  </p:notesMasterIdLst>
  <p:sldIdLst>
    <p:sldId id="256" r:id="rId2"/>
    <p:sldId id="257" r:id="rId3"/>
    <p:sldId id="263" r:id="rId4"/>
    <p:sldId id="264" r:id="rId5"/>
    <p:sldId id="269" r:id="rId6"/>
    <p:sldId id="267" r:id="rId7"/>
    <p:sldId id="268" r:id="rId8"/>
    <p:sldId id="270" r:id="rId9"/>
    <p:sldId id="271" r:id="rId10"/>
    <p:sldId id="272" r:id="rId11"/>
    <p:sldId id="258" r:id="rId12"/>
    <p:sldId id="259" r:id="rId13"/>
    <p:sldId id="260" r:id="rId14"/>
    <p:sldId id="261" r:id="rId15"/>
    <p:sldId id="262" r:id="rId16"/>
    <p:sldId id="265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04CA9DD-A605-42D7-AFA3-6919A1F726C7}">
          <p14:sldIdLst>
            <p14:sldId id="256"/>
            <p14:sldId id="257"/>
            <p14:sldId id="263"/>
            <p14:sldId id="264"/>
            <p14:sldId id="269"/>
            <p14:sldId id="267"/>
            <p14:sldId id="268"/>
            <p14:sldId id="270"/>
            <p14:sldId id="271"/>
            <p14:sldId id="272"/>
            <p14:sldId id="258"/>
            <p14:sldId id="259"/>
            <p14:sldId id="260"/>
            <p14:sldId id="261"/>
            <p14:sldId id="262"/>
            <p14:sldId id="265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</p14:sldIdLst>
        </p14:section>
        <p14:section name="Раздел без заголовка" id="{BDBDF399-2A50-405B-8850-D0142199A84E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48267-3B26-43CE-A45A-3670329AF79C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2CF4F-D9C1-4226-A2D5-315283B4FC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023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442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404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460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627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423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70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502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382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646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73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819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645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regmagaz.ru/shopping/Upakovka-Chupa-Chupsov-Kartinki-V-Magazine.html" TargetMode="External"/><Relationship Id="rId13" Type="http://schemas.openxmlformats.org/officeDocument/2006/relationships/hyperlink" Target="https://bugaga.ru/interesting/1146729420-10-interesnyh-faktov-o-konfetah.html" TargetMode="External"/><Relationship Id="rId3" Type="http://schemas.microsoft.com/office/2007/relationships/hdphoto" Target="../media/hdphoto1.wdp"/><Relationship Id="rId7" Type="http://schemas.openxmlformats.org/officeDocument/2006/relationships/hyperlink" Target="https://www.fotoprizer.ru/foto-gallery/one-foto/56871/?q=462&amp;nf=56871" TargetMode="External"/><Relationship Id="rId12" Type="http://schemas.openxmlformats.org/officeDocument/2006/relationships/hyperlink" Target="https://www.orgpage.ru/moskva/suveniry-podarki-71248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ebenok.mirtesen.ru/blog/43329026293/CHipsyi,-gazirovka-i-morozhenoe.-Domashnie-analogi-vrednoy-detsk" TargetMode="External"/><Relationship Id="rId11" Type="http://schemas.openxmlformats.org/officeDocument/2006/relationships/hyperlink" Target="https://mykaleidoscope.ru/kuxnya/68824-rozhdestvenskie-ledency-88-foto.html" TargetMode="External"/><Relationship Id="rId5" Type="http://schemas.openxmlformats.org/officeDocument/2006/relationships/hyperlink" Target="https://history-doc.ru/zarubezhnaya-istoriya/chem-pitalis-drevnie-kitajcy/" TargetMode="External"/><Relationship Id="rId10" Type="http://schemas.openxmlformats.org/officeDocument/2006/relationships/hyperlink" Target="https://chocomir.com/yabloki-zapetchenne-s-medom-i-yagodami.html?from=listis.ru" TargetMode="External"/><Relationship Id="rId4" Type="http://schemas.openxmlformats.org/officeDocument/2006/relationships/hyperlink" Target="http://klublady.ru/kulinarija/2674-shokoladnye-konfety-v-fantikah-72-foto.html" TargetMode="External"/><Relationship Id="rId9" Type="http://schemas.openxmlformats.org/officeDocument/2006/relationships/hyperlink" Target="https://history-doc.ru/istoriya-veshhej/eda/kto-pridumal-konfety/" TargetMode="External"/><Relationship Id="rId14" Type="http://schemas.openxmlformats.org/officeDocument/2006/relationships/hyperlink" Target="https://ravilov.media/index.php/publications/%D1%81%D0%BB%D0%B0%D0%B4%D0%BA%D0%B0%D1%8F-%D1%81%D0%BA%D0%B0%D0%B7%D0%BA%D0%B0-%D0%B8%D1%81%D1%82%D0%BE%D1%80%D0%B8%D1%8F-%D0%BF%D0%BE%D1%8F%D0%B2%D0%BB%D0%B5%D0%BD%D0%B8%D1%8F-%D1%81%D0%BB%D0%B0%D0%B4%D0%BE%D1%81%D1%82%D0%B5%D0%B9?ysclid=l9edg18boo19048042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00" r="4400"/>
          <a:stretch/>
        </p:blipFill>
        <p:spPr>
          <a:xfrm>
            <a:off x="-116435" y="0"/>
            <a:ext cx="9358579" cy="6857999"/>
          </a:xfrm>
          <a:prstGeom prst="rect">
            <a:avLst/>
          </a:prstGeom>
          <a:ln w="3175"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79512" y="1484784"/>
            <a:ext cx="8856984" cy="209288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65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Пестрят обертками конфетки</a:t>
            </a:r>
            <a:endParaRPr lang="ru-RU" sz="65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7744" y="4509120"/>
            <a:ext cx="4248471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Виртуальная выставка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2954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00" r="4400"/>
          <a:stretch/>
        </p:blipFill>
        <p:spPr>
          <a:xfrm>
            <a:off x="-116435" y="5721"/>
            <a:ext cx="9358579" cy="6857999"/>
          </a:xfrm>
          <a:prstGeom prst="rect">
            <a:avLst/>
          </a:prstGeom>
          <a:gradFill flip="none" rotWithShape="0">
            <a:gsLst>
              <a:gs pos="0">
                <a:srgbClr val="FF3399">
                  <a:lumMod val="48000"/>
                </a:srgbClr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  <a:tileRect/>
          </a:gradFill>
          <a:ln w="3175"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51520" y="4149080"/>
            <a:ext cx="8496944" cy="224676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А в России в это время были очень популярны леденцы на палочке в виде петушков, а также мелкие леденцы, которые их создатель, Федор Гаврилов, назвал «монпасье».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10884"/>
            <a:ext cx="5760640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1160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00" r="4400"/>
          <a:stretch/>
        </p:blipFill>
        <p:spPr>
          <a:xfrm>
            <a:off x="-116435" y="5721"/>
            <a:ext cx="9358579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23528" y="4149080"/>
            <a:ext cx="8424936" cy="224676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Знаменитая карамель на палочке «Чупа-чупс» («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Chupa Chups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») была создана потомственным кондитером из Испании по имени Энрике Бернат </a:t>
            </a:r>
          </a:p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в 50-х годах прошлого века. </a:t>
            </a:r>
            <a:b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</a:b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Как же у него возникла такая идея?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33264"/>
            <a:ext cx="4032448" cy="40324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0663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00" r="4400"/>
          <a:stretch/>
        </p:blipFill>
        <p:spPr>
          <a:xfrm>
            <a:off x="-116435" y="5721"/>
            <a:ext cx="9358579" cy="6857999"/>
          </a:xfrm>
          <a:prstGeom prst="rect">
            <a:avLst/>
          </a:prstGeom>
          <a:gradFill flip="none" rotWithShape="0">
            <a:gsLst>
              <a:gs pos="0">
                <a:srgbClr val="FF3399">
                  <a:lumMod val="48000"/>
                </a:srgbClr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  <a:tileRect/>
          </a:gradFill>
          <a:ln w="3175"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0" y="4149080"/>
            <a:ext cx="9036496" cy="224676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Энрике заметил, что дети любят сосать леденцы и при этом время от времени доставать их изо рта и смотреть, как сладости уменьшаются.</a:t>
            </a:r>
            <a:b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</a:b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При этом руки ребят становятся липкими. 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70" y="332656"/>
            <a:ext cx="6270968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5215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00" r="4400"/>
          <a:stretch/>
        </p:blipFill>
        <p:spPr>
          <a:xfrm>
            <a:off x="-116435" y="5721"/>
            <a:ext cx="9358579" cy="6857999"/>
          </a:xfrm>
          <a:prstGeom prst="rect">
            <a:avLst/>
          </a:prstGeom>
          <a:gradFill flip="none" rotWithShape="0">
            <a:gsLst>
              <a:gs pos="0">
                <a:srgbClr val="FF3399">
                  <a:lumMod val="48000"/>
                </a:srgbClr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  <a:tileRect/>
          </a:gradFill>
          <a:ln w="3175"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0" y="4149080"/>
            <a:ext cx="9036496" cy="224676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Тогда Энрике пришла идея насадить леденец на вилочку, и это понравилось и детям, и их родителям. К Чупа Чупсу пришла настоящая популярность! </a:t>
            </a:r>
            <a:b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</a:b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Позже вилочку заменили на деревянную палочку.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634" y="327308"/>
            <a:ext cx="6288440" cy="4181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2262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00" r="4400"/>
          <a:stretch/>
        </p:blipFill>
        <p:spPr>
          <a:xfrm>
            <a:off x="-116435" y="5721"/>
            <a:ext cx="9358579" cy="6857999"/>
          </a:xfrm>
          <a:prstGeom prst="rect">
            <a:avLst/>
          </a:prstGeom>
          <a:gradFill flip="none" rotWithShape="0">
            <a:gsLst>
              <a:gs pos="0">
                <a:srgbClr val="FF3399">
                  <a:lumMod val="48000"/>
                </a:srgbClr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  <a:tileRect/>
          </a:gradFill>
          <a:ln w="3175"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187624" y="4149080"/>
            <a:ext cx="6840760" cy="224676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algn="ctr"/>
            <a:endParaRPr lang="ru-RU" sz="2800" b="1" dirty="0" smtClean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Такой яркий логотип создал для Чупа Чупс знаменитый художник-сюрреалист Сальвадор Дали.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181" y="332656"/>
            <a:ext cx="6121346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536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00" r="4400"/>
          <a:stretch/>
        </p:blipFill>
        <p:spPr>
          <a:xfrm>
            <a:off x="-116435" y="5721"/>
            <a:ext cx="9358579" cy="6857999"/>
          </a:xfrm>
          <a:prstGeom prst="rect">
            <a:avLst/>
          </a:prstGeom>
          <a:gradFill flip="none" rotWithShape="0">
            <a:gsLst>
              <a:gs pos="0">
                <a:srgbClr val="FF3399">
                  <a:lumMod val="48000"/>
                </a:srgbClr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  <a:tileRect/>
          </a:gradFill>
          <a:ln w="3175"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187624" y="4149080"/>
            <a:ext cx="6840760" cy="181588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С 80-х годов прошлого века фирма «Чупа Чупс» пропагандировала свою активную позицию по борьбе с курением. 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26" y="332656"/>
            <a:ext cx="6390456" cy="4244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869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00" r="4400"/>
          <a:stretch/>
        </p:blipFill>
        <p:spPr>
          <a:xfrm>
            <a:off x="-116435" y="5721"/>
            <a:ext cx="9358579" cy="6857999"/>
          </a:xfrm>
          <a:prstGeom prst="rect">
            <a:avLst/>
          </a:prstGeom>
          <a:gradFill flip="none" rotWithShape="0">
            <a:gsLst>
              <a:gs pos="0">
                <a:srgbClr val="FF3399">
                  <a:lumMod val="48000"/>
                </a:srgbClr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  <a:tileRect/>
          </a:gradFill>
          <a:ln w="3175"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79512" y="4149080"/>
            <a:ext cx="8784976" cy="224676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А в 1995 году «Чупа Чупсы» даже оказались в космосе!</a:t>
            </a:r>
            <a:b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</a:b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Конфетки на палочке были признаны самыми безопасными в условиях невесомости, и поэтому ими смогли полакомиться космонавты МКС «Мир».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95" y="404664"/>
            <a:ext cx="7443718" cy="4187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5921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00" r="4400"/>
          <a:stretch/>
        </p:blipFill>
        <p:spPr>
          <a:xfrm>
            <a:off x="-116435" y="5721"/>
            <a:ext cx="9358579" cy="6857999"/>
          </a:xfrm>
          <a:prstGeom prst="rect">
            <a:avLst/>
          </a:prstGeom>
          <a:gradFill flip="none" rotWithShape="0">
            <a:gsLst>
              <a:gs pos="0">
                <a:srgbClr val="FF3399">
                  <a:lumMod val="48000"/>
                </a:srgbClr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  <a:tileRect/>
          </a:gradFill>
          <a:ln w="3175"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07504" y="4149080"/>
            <a:ext cx="8856984" cy="224676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В наше время существует огромное количество разнообразных видов конфет на любой вкус – карамель, ирис, марципановые, трюфели, помадки, батончики, желейные, вафельные, желейные, цукаты… 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04664"/>
            <a:ext cx="6096000" cy="4062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054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00" r="4400"/>
          <a:stretch/>
        </p:blipFill>
        <p:spPr>
          <a:xfrm>
            <a:off x="-116435" y="5721"/>
            <a:ext cx="9358579" cy="6857999"/>
          </a:xfrm>
          <a:prstGeom prst="rect">
            <a:avLst/>
          </a:prstGeom>
          <a:gradFill flip="none" rotWithShape="0">
            <a:gsLst>
              <a:gs pos="0">
                <a:srgbClr val="FF3399">
                  <a:lumMod val="48000"/>
                </a:srgbClr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  <a:tileRect/>
          </a:gradFill>
          <a:ln w="3175"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67544" y="4149080"/>
            <a:ext cx="8064896" cy="267765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Конфеты… Польза или вред?</a:t>
            </a:r>
            <a:b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</a:b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Самыми полезными являются шоколадные конфеты с высоким содержанием какао. Там содержатся антиоксиданты. Также в шоколадных конфетах содержится магний, который влияет на работу нервной системы.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19012"/>
            <a:ext cx="5295464" cy="4004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1815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00" r="4400"/>
          <a:stretch/>
        </p:blipFill>
        <p:spPr>
          <a:xfrm>
            <a:off x="-116435" y="5721"/>
            <a:ext cx="9358579" cy="6857999"/>
          </a:xfrm>
          <a:prstGeom prst="rect">
            <a:avLst/>
          </a:prstGeom>
          <a:gradFill flip="none" rotWithShape="0">
            <a:gsLst>
              <a:gs pos="0">
                <a:srgbClr val="FF3399">
                  <a:lumMod val="48000"/>
                </a:srgbClr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  <a:tileRect/>
          </a:gradFill>
          <a:ln w="3175"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07504" y="4149080"/>
            <a:ext cx="9036496" cy="258532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Безусловно, конфеты могут нанести и вред организму. </a:t>
            </a:r>
            <a:br>
              <a:rPr lang="ru-RU" sz="27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</a:br>
            <a:r>
              <a:rPr lang="ru-RU" sz="27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Сахар негативно влияет на состояние зубов и может привести к появлению лишнего веса и сахарного диабета.</a:t>
            </a:r>
            <a:br>
              <a:rPr lang="ru-RU" sz="27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</a:br>
            <a:r>
              <a:rPr lang="ru-RU" sz="27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Красители и ароматизаторы могут вызвать аллергию и другие болезни. Поэтому в употреблении любых сладостей нужно знать меру.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19012"/>
            <a:ext cx="5295464" cy="4004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5146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  <a14:imgEffect>
                      <a14:brightnessContrast bright="-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00" r="4400"/>
          <a:stretch/>
        </p:blipFill>
        <p:spPr>
          <a:xfrm>
            <a:off x="-116435" y="0"/>
            <a:ext cx="9358579" cy="6857999"/>
          </a:xfrm>
          <a:prstGeom prst="rect">
            <a:avLst/>
          </a:prstGeom>
          <a:ln w="3175"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79512" y="1484784"/>
            <a:ext cx="8856984" cy="30931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65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18 октября – Всемирный день конфет</a:t>
            </a:r>
            <a:endParaRPr lang="ru-RU" sz="65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4583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00" r="4400"/>
          <a:stretch/>
        </p:blipFill>
        <p:spPr>
          <a:xfrm>
            <a:off x="-116435" y="5721"/>
            <a:ext cx="9358579" cy="6857999"/>
          </a:xfrm>
          <a:prstGeom prst="rect">
            <a:avLst/>
          </a:prstGeom>
          <a:gradFill flip="none" rotWithShape="0">
            <a:gsLst>
              <a:gs pos="0">
                <a:srgbClr val="FF3399">
                  <a:lumMod val="48000"/>
                </a:srgbClr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  <a:tileRect/>
          </a:gradFill>
          <a:ln w="3175"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5944" y="1700808"/>
            <a:ext cx="9036496" cy="30469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Интересные факты</a:t>
            </a:r>
          </a:p>
          <a:p>
            <a:pPr algn="ctr"/>
            <a:r>
              <a:rPr lang="ru-RU" sz="72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о конфетах</a:t>
            </a:r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/>
            </a:r>
            <a:br>
              <a:rPr lang="ru-RU" sz="48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</a:br>
            <a:endParaRPr lang="ru-RU" sz="4800" b="1" dirty="0" smtClean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8716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00" r="4400"/>
          <a:stretch/>
        </p:blipFill>
        <p:spPr>
          <a:xfrm>
            <a:off x="-116435" y="5721"/>
            <a:ext cx="9358579" cy="6857999"/>
          </a:xfrm>
          <a:prstGeom prst="rect">
            <a:avLst/>
          </a:prstGeom>
          <a:gradFill flip="none" rotWithShape="0">
            <a:gsLst>
              <a:gs pos="0">
                <a:srgbClr val="FF3399">
                  <a:lumMod val="48000"/>
                </a:srgbClr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  <a:tileRect/>
          </a:gradFill>
          <a:ln w="3175"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07504" y="4149080"/>
            <a:ext cx="9036496" cy="181588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/>
          </a:p>
          <a:p>
            <a:pPr algn="ctr"/>
            <a:endParaRPr lang="ru-RU" sz="2800" b="1" dirty="0" smtClean="0"/>
          </a:p>
          <a:p>
            <a:pPr algn="ctr"/>
            <a:r>
              <a:rPr lang="ru-RU" sz="2800" b="1" dirty="0" smtClean="0"/>
              <a:t>В </a:t>
            </a:r>
            <a:r>
              <a:rPr lang="ru-RU" sz="2800" b="1" dirty="0"/>
              <a:t>1990г в Нидерландах изготовили самую большую конфету из шоколада и </a:t>
            </a:r>
            <a:r>
              <a:rPr lang="ru-RU" sz="2800" b="1" dirty="0" smtClean="0"/>
              <a:t>марципана </a:t>
            </a:r>
            <a:r>
              <a:rPr lang="ru-RU" sz="2800" b="1" dirty="0"/>
              <a:t>весом 1,85 </a:t>
            </a:r>
            <a:r>
              <a:rPr lang="ru-RU" sz="2800" b="1" dirty="0" smtClean="0"/>
              <a:t>тонны.</a:t>
            </a:r>
            <a:endParaRPr lang="ru-RU" sz="2700" b="1" dirty="0" smtClean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816" y="219012"/>
            <a:ext cx="6244076" cy="4722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0700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00" r="4400"/>
          <a:stretch/>
        </p:blipFill>
        <p:spPr>
          <a:xfrm>
            <a:off x="-116435" y="5721"/>
            <a:ext cx="9358579" cy="6857999"/>
          </a:xfrm>
          <a:prstGeom prst="rect">
            <a:avLst/>
          </a:prstGeom>
          <a:gradFill flip="none" rotWithShape="0">
            <a:gsLst>
              <a:gs pos="0">
                <a:srgbClr val="FF3399">
                  <a:lumMod val="48000"/>
                </a:srgbClr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  <a:tileRect/>
          </a:gradFill>
          <a:ln w="3175"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83568" y="4149080"/>
            <a:ext cx="7704856" cy="224676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/>
          </a:p>
          <a:p>
            <a:pPr algn="ctr"/>
            <a:endParaRPr lang="ru-RU" sz="2800" b="1" dirty="0"/>
          </a:p>
          <a:p>
            <a:pPr algn="ctr"/>
            <a:r>
              <a:rPr lang="ru-RU" sz="2800" b="1" dirty="0" smtClean="0"/>
              <a:t>В </a:t>
            </a:r>
            <a:r>
              <a:rPr lang="ru-RU" sz="2800" b="1" dirty="0"/>
              <a:t>Америке изготовили самый большой шоколадный </a:t>
            </a:r>
            <a:r>
              <a:rPr lang="ru-RU" sz="2800" b="1" dirty="0" smtClean="0"/>
              <a:t>трюфель. Его </a:t>
            </a:r>
            <a:r>
              <a:rPr lang="ru-RU" sz="2800" b="1" dirty="0"/>
              <a:t>вес </a:t>
            </a:r>
            <a:r>
              <a:rPr lang="ru-RU" sz="2800" b="1" dirty="0" smtClean="0"/>
              <a:t>составил </a:t>
            </a:r>
            <a:r>
              <a:rPr lang="ru-RU" sz="2800" b="1" dirty="0"/>
              <a:t>3 тонны и </a:t>
            </a:r>
            <a:r>
              <a:rPr lang="ru-RU" sz="2800" b="1" dirty="0" smtClean="0"/>
              <a:t>высота была </a:t>
            </a:r>
            <a:r>
              <a:rPr lang="ru-RU" sz="2800" b="1" dirty="0"/>
              <a:t>более 2-х метров.</a:t>
            </a:r>
            <a:endParaRPr lang="ru-RU" sz="2800" b="1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816" y="219012"/>
            <a:ext cx="6244076" cy="4722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9668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00" r="4400"/>
          <a:stretch/>
        </p:blipFill>
        <p:spPr>
          <a:xfrm>
            <a:off x="-116435" y="5721"/>
            <a:ext cx="9358579" cy="6857999"/>
          </a:xfrm>
          <a:prstGeom prst="rect">
            <a:avLst/>
          </a:prstGeom>
          <a:gradFill flip="none" rotWithShape="0">
            <a:gsLst>
              <a:gs pos="0">
                <a:srgbClr val="FF3399">
                  <a:lumMod val="48000"/>
                </a:srgbClr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  <a:tileRect/>
          </a:gradFill>
          <a:ln w="3175"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83568" y="4149080"/>
            <a:ext cx="7704856" cy="224676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/>
          </a:p>
          <a:p>
            <a:pPr algn="ctr"/>
            <a:endParaRPr lang="ru-RU" sz="2800" b="1" dirty="0" smtClean="0"/>
          </a:p>
          <a:p>
            <a:pPr algn="ctr"/>
            <a:endParaRPr lang="ru-RU" sz="2800" b="1" dirty="0"/>
          </a:p>
          <a:p>
            <a:pPr algn="ctr"/>
            <a:r>
              <a:rPr lang="ru-RU" sz="2800" b="1" dirty="0" smtClean="0"/>
              <a:t>В </a:t>
            </a:r>
            <a:r>
              <a:rPr lang="ru-RU" sz="2800" b="1" dirty="0"/>
              <a:t>1994 году в Дании изготовили самый большой </a:t>
            </a:r>
            <a:r>
              <a:rPr lang="ru-RU" sz="2800" b="1" dirty="0" smtClean="0"/>
              <a:t>леденец. Он весил </a:t>
            </a:r>
            <a:r>
              <a:rPr lang="ru-RU" sz="2800" b="1" dirty="0"/>
              <a:t>1,37 тонны.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816" y="219012"/>
            <a:ext cx="6244076" cy="4722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0141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00" r="4400"/>
          <a:stretch/>
        </p:blipFill>
        <p:spPr>
          <a:xfrm>
            <a:off x="-116435" y="5721"/>
            <a:ext cx="9358579" cy="6857999"/>
          </a:xfrm>
          <a:prstGeom prst="rect">
            <a:avLst/>
          </a:prstGeom>
          <a:gradFill flip="none" rotWithShape="0">
            <a:gsLst>
              <a:gs pos="0">
                <a:srgbClr val="FF3399">
                  <a:lumMod val="48000"/>
                </a:srgbClr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  <a:tileRect/>
          </a:gradFill>
          <a:ln w="3175"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83568" y="4149080"/>
            <a:ext cx="7704856" cy="224676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/>
          </a:p>
          <a:p>
            <a:pPr algn="ctr"/>
            <a:endParaRPr lang="ru-RU" sz="2800" b="1" dirty="0" smtClean="0"/>
          </a:p>
          <a:p>
            <a:pPr algn="ctr"/>
            <a:r>
              <a:rPr lang="ru-RU" sz="2800" b="1" dirty="0" smtClean="0"/>
              <a:t>В Финляндии изготавливают конфеты с необычным вкусом – кислые и соленые, и даже со вкусом нефти!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816" y="219012"/>
            <a:ext cx="6244076" cy="4722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7338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00" r="4400"/>
          <a:stretch/>
        </p:blipFill>
        <p:spPr>
          <a:xfrm>
            <a:off x="-116435" y="5721"/>
            <a:ext cx="9358579" cy="6857999"/>
          </a:xfrm>
          <a:prstGeom prst="rect">
            <a:avLst/>
          </a:prstGeom>
          <a:gradFill flip="none" rotWithShape="0">
            <a:gsLst>
              <a:gs pos="0">
                <a:srgbClr val="FF3399">
                  <a:lumMod val="48000"/>
                </a:srgbClr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  <a:tileRect/>
          </a:gradFill>
          <a:ln w="3175"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83568" y="4149080"/>
            <a:ext cx="7704856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/>
          </a:p>
          <a:p>
            <a:pPr algn="ctr"/>
            <a:endParaRPr lang="ru-RU" sz="2800" b="1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962" y="190444"/>
            <a:ext cx="6244076" cy="4722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755576" y="2274838"/>
            <a:ext cx="80648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2800" b="1" dirty="0" smtClean="0"/>
              <a:t>Длина </a:t>
            </a:r>
            <a:r>
              <a:rPr lang="ru-RU" sz="2800" b="1" dirty="0"/>
              <a:t>самой большой коробки для конфет составляет 2,5 метра, а ширина 1,5 метра. В такую коробку уместилось 800 кг шоколадных конфет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59914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00" r="4400"/>
          <a:stretch/>
        </p:blipFill>
        <p:spPr>
          <a:xfrm>
            <a:off x="-116435" y="5721"/>
            <a:ext cx="9358579" cy="6857999"/>
          </a:xfrm>
          <a:prstGeom prst="rect">
            <a:avLst/>
          </a:prstGeom>
          <a:gradFill flip="none" rotWithShape="0">
            <a:gsLst>
              <a:gs pos="0">
                <a:srgbClr val="FF3399">
                  <a:lumMod val="48000"/>
                </a:srgbClr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  <a:tileRect/>
          </a:gradFill>
          <a:ln w="3175"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83568" y="4149080"/>
            <a:ext cx="7704856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/>
          </a:p>
          <a:p>
            <a:pPr algn="ctr"/>
            <a:endParaRPr lang="ru-RU" sz="2800" b="1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260648"/>
            <a:ext cx="835292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mtClean="0"/>
              <a:t>Ссылки:</a:t>
            </a:r>
          </a:p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u="sng" dirty="0">
                <a:hlinkClick r:id="rId4"/>
              </a:rPr>
              <a:t>http://klublady.ru/kulinarija/2674-shokoladnye-konfety-v-fantikah-72-foto.html</a:t>
            </a:r>
            <a:r>
              <a:rPr lang="ru-RU" dirty="0"/>
              <a:t/>
            </a:r>
            <a:br>
              <a:rPr lang="ru-RU" dirty="0"/>
            </a:br>
            <a:r>
              <a:rPr lang="en-US" u="sng" dirty="0">
                <a:hlinkClick r:id="rId5"/>
              </a:rPr>
              <a:t>https</a:t>
            </a:r>
            <a:r>
              <a:rPr lang="ru-RU" u="sng" dirty="0">
                <a:hlinkClick r:id="rId5"/>
              </a:rPr>
              <a:t>://</a:t>
            </a:r>
            <a:r>
              <a:rPr lang="en-US" u="sng" dirty="0">
                <a:hlinkClick r:id="rId5"/>
              </a:rPr>
              <a:t>history</a:t>
            </a:r>
            <a:r>
              <a:rPr lang="ru-RU" u="sng" dirty="0">
                <a:hlinkClick r:id="rId5"/>
              </a:rPr>
              <a:t>-</a:t>
            </a:r>
            <a:r>
              <a:rPr lang="en-US" u="sng" dirty="0">
                <a:hlinkClick r:id="rId5"/>
              </a:rPr>
              <a:t>doc</a:t>
            </a:r>
            <a:r>
              <a:rPr lang="ru-RU" u="sng" dirty="0">
                <a:hlinkClick r:id="rId5"/>
              </a:rPr>
              <a:t>.</a:t>
            </a:r>
            <a:r>
              <a:rPr lang="en-US" u="sng" dirty="0" err="1">
                <a:hlinkClick r:id="rId5"/>
              </a:rPr>
              <a:t>ru</a:t>
            </a:r>
            <a:r>
              <a:rPr lang="ru-RU" u="sng" dirty="0">
                <a:hlinkClick r:id="rId5"/>
              </a:rPr>
              <a:t>/</a:t>
            </a:r>
            <a:r>
              <a:rPr lang="en-US" u="sng" dirty="0" err="1">
                <a:hlinkClick r:id="rId5"/>
              </a:rPr>
              <a:t>zarubezhnaya</a:t>
            </a:r>
            <a:r>
              <a:rPr lang="ru-RU" u="sng" dirty="0">
                <a:hlinkClick r:id="rId5"/>
              </a:rPr>
              <a:t>-</a:t>
            </a:r>
            <a:r>
              <a:rPr lang="en-US" u="sng" dirty="0" err="1">
                <a:hlinkClick r:id="rId5"/>
              </a:rPr>
              <a:t>istoriya</a:t>
            </a:r>
            <a:r>
              <a:rPr lang="ru-RU" u="sng" dirty="0">
                <a:hlinkClick r:id="rId5"/>
              </a:rPr>
              <a:t>/</a:t>
            </a:r>
            <a:r>
              <a:rPr lang="en-US" u="sng" dirty="0" err="1">
                <a:hlinkClick r:id="rId5"/>
              </a:rPr>
              <a:t>chem</a:t>
            </a:r>
            <a:r>
              <a:rPr lang="ru-RU" u="sng" dirty="0">
                <a:hlinkClick r:id="rId5"/>
              </a:rPr>
              <a:t>-</a:t>
            </a:r>
            <a:r>
              <a:rPr lang="en-US" u="sng" dirty="0" err="1">
                <a:hlinkClick r:id="rId5"/>
              </a:rPr>
              <a:t>pitalis</a:t>
            </a:r>
            <a:r>
              <a:rPr lang="ru-RU" u="sng" dirty="0">
                <a:hlinkClick r:id="rId5"/>
              </a:rPr>
              <a:t>-</a:t>
            </a:r>
            <a:r>
              <a:rPr lang="en-US" u="sng" dirty="0" err="1">
                <a:hlinkClick r:id="rId5"/>
              </a:rPr>
              <a:t>drevnie</a:t>
            </a:r>
            <a:r>
              <a:rPr lang="ru-RU" u="sng" dirty="0">
                <a:hlinkClick r:id="rId5"/>
              </a:rPr>
              <a:t>-</a:t>
            </a:r>
            <a:r>
              <a:rPr lang="en-US" u="sng" dirty="0" err="1">
                <a:hlinkClick r:id="rId5"/>
              </a:rPr>
              <a:t>kitajcy</a:t>
            </a:r>
            <a:r>
              <a:rPr lang="ru-RU" u="sng" dirty="0" smtClean="0">
                <a:hlinkClick r:id="rId5"/>
              </a:rPr>
              <a:t>/</a:t>
            </a:r>
            <a:endParaRPr lang="ru-RU" u="sng" dirty="0" smtClean="0"/>
          </a:p>
          <a:p>
            <a:r>
              <a:rPr lang="ru-RU" u="sng" dirty="0">
                <a:hlinkClick r:id="rId6"/>
              </a:rPr>
              <a:t>Чипсы, газировка и мороженое. Домашние аналоги вредной детской еды - РЕБЁНОК.РУ - 28 июня - 43329026293 - </a:t>
            </a:r>
            <a:r>
              <a:rPr lang="ru-RU" u="sng" dirty="0" err="1">
                <a:hlinkClick r:id="rId6"/>
              </a:rPr>
              <a:t>Медиаплатформа</a:t>
            </a:r>
            <a:r>
              <a:rPr lang="ru-RU" u="sng" dirty="0">
                <a:hlinkClick r:id="rId6"/>
              </a:rPr>
              <a:t> </a:t>
            </a:r>
            <a:r>
              <a:rPr lang="ru-RU" u="sng" dirty="0" err="1">
                <a:hlinkClick r:id="rId6"/>
              </a:rPr>
              <a:t>МирТесен</a:t>
            </a:r>
            <a:r>
              <a:rPr lang="ru-RU" u="sng" dirty="0">
                <a:hlinkClick r:id="rId6"/>
              </a:rPr>
              <a:t> (mirtesen.ru</a:t>
            </a:r>
            <a:r>
              <a:rPr lang="ru-RU" u="sng" dirty="0" smtClean="0">
                <a:hlinkClick r:id="rId6"/>
              </a:rPr>
              <a:t>)</a:t>
            </a:r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u="sng" dirty="0">
                <a:hlinkClick r:id="rId7"/>
              </a:rPr>
              <a:t>Фотография конфеты участника </a:t>
            </a:r>
            <a:r>
              <a:rPr lang="ru-RU" u="sng" dirty="0" err="1">
                <a:hlinkClick r:id="rId7"/>
              </a:rPr>
              <a:t>seminam</a:t>
            </a:r>
            <a:r>
              <a:rPr lang="ru-RU" u="sng" dirty="0">
                <a:hlinkClick r:id="rId7"/>
              </a:rPr>
              <a:t>, одна фотография участника, конфеты фото :: FotoPrizer.ru</a:t>
            </a:r>
            <a:r>
              <a:rPr lang="ru-RU" dirty="0"/>
              <a:t/>
            </a:r>
            <a:br>
              <a:rPr lang="ru-RU" dirty="0"/>
            </a:br>
            <a:r>
              <a:rPr lang="ru-RU" u="sng" dirty="0">
                <a:hlinkClick r:id="rId8"/>
              </a:rPr>
              <a:t>Упаковка Чупа </a:t>
            </a:r>
            <a:r>
              <a:rPr lang="ru-RU" u="sng" dirty="0" err="1">
                <a:hlinkClick r:id="rId8"/>
              </a:rPr>
              <a:t>Чупсов</a:t>
            </a:r>
            <a:r>
              <a:rPr lang="ru-RU" u="sng" dirty="0">
                <a:hlinkClick r:id="rId8"/>
              </a:rPr>
              <a:t> Картинки В Магазине (regmagaz.ru)</a:t>
            </a:r>
            <a:r>
              <a:rPr lang="ru-RU" dirty="0"/>
              <a:t/>
            </a:r>
            <a:br>
              <a:rPr lang="ru-RU" dirty="0"/>
            </a:br>
            <a:r>
              <a:rPr lang="ru-RU" u="sng" dirty="0">
                <a:hlinkClick r:id="rId9"/>
              </a:rPr>
              <a:t>Кто придумал конфеты: в какой стране и когда изобрели первые сладости (history-doc.ru</a:t>
            </a:r>
            <a:r>
              <a:rPr lang="ru-RU" u="sng" dirty="0" smtClean="0">
                <a:hlinkClick r:id="rId9"/>
              </a:rPr>
              <a:t>)</a:t>
            </a:r>
            <a:endParaRPr lang="ru-RU" u="sng" dirty="0" smtClean="0"/>
          </a:p>
          <a:p>
            <a:r>
              <a:rPr lang="ru-RU" u="sng" dirty="0">
                <a:hlinkClick r:id="rId10"/>
              </a:rPr>
              <a:t>Яблоки, запеченные с медом и ягодами | Мир рецептов (chocomir.com)</a:t>
            </a:r>
            <a:endParaRPr lang="ru-RU" dirty="0"/>
          </a:p>
          <a:p>
            <a:r>
              <a:rPr lang="ru-RU" u="sng" dirty="0">
                <a:hlinkClick r:id="rId11"/>
              </a:rPr>
              <a:t>Рождественские леденцы (88 фото) (mykaleidoscope.ru</a:t>
            </a:r>
            <a:r>
              <a:rPr lang="ru-RU" u="sng" dirty="0" smtClean="0">
                <a:hlinkClick r:id="rId11"/>
              </a:rPr>
              <a:t>)</a:t>
            </a:r>
            <a:endParaRPr lang="ru-RU" u="sng" dirty="0" smtClean="0"/>
          </a:p>
          <a:p>
            <a:r>
              <a:rPr lang="ru-RU" u="sng" dirty="0">
                <a:hlinkClick r:id="rId12"/>
              </a:rPr>
              <a:t>СУВЕНИРЫ, ПОДАРКИ Москва - телефон, адрес, контакты. Отзывы о СУВЕНИРЫ, ПОДАРКИ (Арбат), вакансии (orgpage.ru</a:t>
            </a:r>
            <a:r>
              <a:rPr lang="ru-RU" u="sng" dirty="0" smtClean="0">
                <a:hlinkClick r:id="rId12"/>
              </a:rPr>
              <a:t>)</a:t>
            </a:r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dirty="0">
                <a:hlinkClick r:id="rId13"/>
              </a:rPr>
              <a:t>10 интересных фактов о конфетах (bugaga.ru</a:t>
            </a:r>
            <a:r>
              <a:rPr lang="ru-RU" dirty="0" smtClean="0">
                <a:hlinkClick r:id="rId13"/>
              </a:rPr>
              <a:t>)</a:t>
            </a:r>
            <a:endParaRPr lang="ru-RU" dirty="0" smtClean="0"/>
          </a:p>
          <a:p>
            <a:r>
              <a:rPr lang="ru-RU" dirty="0">
                <a:hlinkClick r:id="rId14"/>
              </a:rPr>
              <a:t>Сладкая сказка: история появления сладостей (</a:t>
            </a:r>
            <a:r>
              <a:rPr lang="ru-RU" dirty="0" err="1">
                <a:hlinkClick r:id="rId14"/>
              </a:rPr>
              <a:t>ravilov.media</a:t>
            </a:r>
            <a:r>
              <a:rPr lang="ru-RU" dirty="0">
                <a:hlinkClick r:id="rId14"/>
              </a:rPr>
              <a:t>)</a:t>
            </a:r>
            <a:endParaRPr lang="ru-RU" dirty="0" smtClean="0"/>
          </a:p>
          <a:p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316307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00" r="4400"/>
          <a:stretch/>
        </p:blipFill>
        <p:spPr>
          <a:xfrm>
            <a:off x="-116435" y="5721"/>
            <a:ext cx="9358579" cy="6857999"/>
          </a:xfrm>
          <a:prstGeom prst="rect">
            <a:avLst/>
          </a:prstGeom>
          <a:gradFill flip="none" rotWithShape="0">
            <a:gsLst>
              <a:gs pos="0">
                <a:srgbClr val="FF3399">
                  <a:lumMod val="48000"/>
                </a:srgbClr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  <a:tileRect/>
          </a:gradFill>
          <a:ln w="3175"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83568" y="4149080"/>
            <a:ext cx="7704856" cy="224676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История гласит, что одни из первых конфет появились в Древнем Египте примерно три тысячи лет назад, когда были случайно смешаны инжир, мед и орехи.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6631"/>
            <a:ext cx="4765854" cy="4759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396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00" r="4400"/>
          <a:stretch/>
        </p:blipFill>
        <p:spPr>
          <a:xfrm>
            <a:off x="-116435" y="5721"/>
            <a:ext cx="9358579" cy="6857999"/>
          </a:xfrm>
          <a:prstGeom prst="rect">
            <a:avLst/>
          </a:prstGeom>
          <a:gradFill flip="none" rotWithShape="0">
            <a:gsLst>
              <a:gs pos="0">
                <a:srgbClr val="FF3399">
                  <a:lumMod val="48000"/>
                </a:srgbClr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  <a:tileRect/>
          </a:gradFill>
          <a:ln w="3175"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71600" y="4149080"/>
            <a:ext cx="7416824" cy="224676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Изготовлением конфет занимались и в древней Индии, и в древнем Китае, и в древнем Риме. Лакомства создавались из меда, орехов, фиников и кунжутного семени. 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25" y="425456"/>
            <a:ext cx="7353658" cy="4155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226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00" r="4400"/>
          <a:stretch/>
        </p:blipFill>
        <p:spPr>
          <a:xfrm>
            <a:off x="-116435" y="5721"/>
            <a:ext cx="9358579" cy="6857999"/>
          </a:xfrm>
          <a:prstGeom prst="rect">
            <a:avLst/>
          </a:prstGeom>
          <a:gradFill flip="none" rotWithShape="0">
            <a:gsLst>
              <a:gs pos="0">
                <a:srgbClr val="FF3399">
                  <a:lumMod val="48000"/>
                </a:srgbClr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  <a:tileRect/>
          </a:gradFill>
          <a:ln w="3175"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11560" y="4149080"/>
            <a:ext cx="7776864" cy="224676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algn="ctr"/>
            <a:endParaRPr lang="ru-RU" sz="2800" b="1" dirty="0" smtClean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В Древней Руси делали конфеты, используя мед, патоку, кленовый сироп, фрукты (яблоки, груши) и ягоды (малину, клюкву). 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7" y="319260"/>
            <a:ext cx="7086833" cy="4713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4014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00" r="4400"/>
          <a:stretch/>
        </p:blipFill>
        <p:spPr>
          <a:xfrm>
            <a:off x="-116435" y="5721"/>
            <a:ext cx="9358579" cy="6857999"/>
          </a:xfrm>
          <a:prstGeom prst="rect">
            <a:avLst/>
          </a:prstGeom>
          <a:gradFill flip="none" rotWithShape="0">
            <a:gsLst>
              <a:gs pos="0">
                <a:srgbClr val="FF3399">
                  <a:lumMod val="48000"/>
                </a:srgbClr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  <a:tileRect/>
          </a:gradFill>
          <a:ln w="3175"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79512" y="4149080"/>
            <a:ext cx="8784976" cy="224676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В 1659 году во Франции кондитер Давид Шэлли открыл первую в мире шоколадную фабрику. Он стал изготавливать лакомства причудливых форм, похожие на конфеты.  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750" y="332656"/>
            <a:ext cx="6444208" cy="4301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9582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00" r="4400"/>
          <a:stretch/>
        </p:blipFill>
        <p:spPr>
          <a:xfrm>
            <a:off x="-116435" y="5721"/>
            <a:ext cx="9358579" cy="6857999"/>
          </a:xfrm>
          <a:prstGeom prst="rect">
            <a:avLst/>
          </a:prstGeom>
          <a:gradFill flip="none" rotWithShape="0">
            <a:gsLst>
              <a:gs pos="0">
                <a:srgbClr val="FF3399">
                  <a:lumMod val="48000"/>
                </a:srgbClr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  <a:tileRect/>
          </a:gradFill>
          <a:ln w="3175"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51520" y="4149080"/>
            <a:ext cx="8496944" cy="224676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/>
            </a:r>
            <a:b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</a:b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В 1671 году повар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графа дю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Плесси-Пралена, Клемен Жалюзо, для встречи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с королем Людовиком 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XIV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изобрел изысканный рецепт – жареный миндаль с карамелью, который получил название пралине.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78" y="404664"/>
            <a:ext cx="7740352" cy="4044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7227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00" r="4400"/>
          <a:stretch/>
        </p:blipFill>
        <p:spPr>
          <a:xfrm>
            <a:off x="-116435" y="5721"/>
            <a:ext cx="9358579" cy="6857999"/>
          </a:xfrm>
          <a:prstGeom prst="rect">
            <a:avLst/>
          </a:prstGeom>
          <a:gradFill flip="none" rotWithShape="0">
            <a:gsLst>
              <a:gs pos="0">
                <a:srgbClr val="FF3399">
                  <a:lumMod val="48000"/>
                </a:srgbClr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  <a:tileRect/>
          </a:gradFill>
          <a:ln w="3175"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51520" y="4149080"/>
            <a:ext cx="8496944" cy="138499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В 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XIX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веке шоколадные конфеты продавали в аптеке как лекарство от кашля, нервных болезней и расстройства желудка.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04664"/>
            <a:ext cx="6741350" cy="3522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222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00" r="4400"/>
          <a:stretch/>
        </p:blipFill>
        <p:spPr>
          <a:xfrm>
            <a:off x="-116435" y="5721"/>
            <a:ext cx="9358579" cy="6857999"/>
          </a:xfrm>
          <a:prstGeom prst="rect">
            <a:avLst/>
          </a:prstGeom>
          <a:gradFill flip="none" rotWithShape="0">
            <a:gsLst>
              <a:gs pos="0">
                <a:srgbClr val="FF3399">
                  <a:lumMod val="48000"/>
                </a:srgbClr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  <a:tileRect/>
          </a:gradFill>
          <a:ln w="3175"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51520" y="4149080"/>
            <a:ext cx="8496944" cy="267765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В Америке были популярны леденцы из карамели двух цветов в виде трости. Как гласит легенда, это лакомство пришло из Кёльна, в котором настоятель дарил такие сладости детям. Они были символом посоха волхвов, пришедших навестить Иисуса Христа в Рождество.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38310"/>
            <a:ext cx="4741540" cy="3710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5248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494</TotalTime>
  <Words>487</Words>
  <Application>Microsoft Office PowerPoint</Application>
  <PresentationFormat>Экран (4:3)</PresentationFormat>
  <Paragraphs>67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Стрельникова</dc:creator>
  <cp:lastModifiedBy>Ольга Стрельникова</cp:lastModifiedBy>
  <cp:revision>47</cp:revision>
  <dcterms:created xsi:type="dcterms:W3CDTF">2022-10-18T12:36:16Z</dcterms:created>
  <dcterms:modified xsi:type="dcterms:W3CDTF">2022-10-18T21:25:49Z</dcterms:modified>
</cp:coreProperties>
</file>